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9"/>
  </p:notesMasterIdLst>
  <p:sldIdLst>
    <p:sldId id="353" r:id="rId4"/>
    <p:sldId id="314" r:id="rId5"/>
    <p:sldId id="308" r:id="rId6"/>
    <p:sldId id="355" r:id="rId7"/>
    <p:sldId id="356" r:id="rId8"/>
    <p:sldId id="357" r:id="rId9"/>
    <p:sldId id="358" r:id="rId10"/>
    <p:sldId id="359" r:id="rId11"/>
    <p:sldId id="372" r:id="rId12"/>
    <p:sldId id="347" r:id="rId13"/>
    <p:sldId id="362" r:id="rId14"/>
    <p:sldId id="360" r:id="rId15"/>
    <p:sldId id="312" r:id="rId16"/>
    <p:sldId id="303" r:id="rId17"/>
    <p:sldId id="364" r:id="rId18"/>
    <p:sldId id="365" r:id="rId19"/>
    <p:sldId id="366" r:id="rId20"/>
    <p:sldId id="354" r:id="rId21"/>
    <p:sldId id="368" r:id="rId22"/>
    <p:sldId id="369" r:id="rId23"/>
    <p:sldId id="370" r:id="rId24"/>
    <p:sldId id="371" r:id="rId25"/>
    <p:sldId id="335" r:id="rId26"/>
    <p:sldId id="299" r:id="rId27"/>
    <p:sldId id="34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2" autoAdjust="0"/>
    <p:restoredTop sz="94660"/>
  </p:normalViewPr>
  <p:slideViewPr>
    <p:cSldViewPr snapToGrid="0" showGuides="1">
      <p:cViewPr varScale="1">
        <p:scale>
          <a:sx n="89" d="100"/>
          <a:sy n="89" d="100"/>
        </p:scale>
        <p:origin x="462" y="78"/>
      </p:cViewPr>
      <p:guideLst>
        <p:guide orient="horz" pos="2472"/>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6AC0BE9-E5EC-46E1-A4D1-78FDFBED0AEE}"/>
              </a:ext>
            </a:extLst>
          </p:cNvPr>
          <p:cNvSpPr/>
          <p:nvPr/>
        </p:nvSpPr>
        <p:spPr>
          <a:xfrm>
            <a:off x="1884381" y="1675502"/>
            <a:ext cx="8423238" cy="3506993"/>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6A40F545-2E89-4D11-AA0E-EC51787F302A}"/>
              </a:ext>
            </a:extLst>
          </p:cNvPr>
          <p:cNvSpPr txBox="1"/>
          <p:nvPr/>
        </p:nvSpPr>
        <p:spPr>
          <a:xfrm>
            <a:off x="2227289" y="2136336"/>
            <a:ext cx="7737422" cy="2585323"/>
          </a:xfrm>
          <a:prstGeom prst="rect">
            <a:avLst/>
          </a:prstGeom>
          <a:noFill/>
        </p:spPr>
        <p:txBody>
          <a:bodyPr wrap="square" rtlCol="0" anchor="ctr">
            <a:spAutoFit/>
          </a:bodyPr>
          <a:lstStyle/>
          <a:p>
            <a:pPr algn="ctr"/>
            <a:r>
              <a:rPr lang="en-GB" sz="5400" dirty="0">
                <a:solidFill>
                  <a:schemeClr val="bg1"/>
                </a:solidFill>
                <a:latin typeface="+mj-lt"/>
              </a:rPr>
              <a:t>Plant Cultivation</a:t>
            </a:r>
          </a:p>
          <a:p>
            <a:pPr algn="ctr"/>
            <a:r>
              <a:rPr lang="en-GB" sz="5400" dirty="0">
                <a:solidFill>
                  <a:schemeClr val="bg1"/>
                </a:solidFill>
                <a:latin typeface="+mj-lt"/>
              </a:rPr>
              <a:t>and Monitoring Solution</a:t>
            </a:r>
          </a:p>
          <a:p>
            <a:pPr algn="ctr"/>
            <a:r>
              <a:rPr lang="en-GB" sz="5400" dirty="0">
                <a:solidFill>
                  <a:schemeClr val="bg1"/>
                </a:solidFill>
                <a:latin typeface="+mj-lt"/>
              </a:rPr>
              <a:t>using IOT and ML</a:t>
            </a:r>
          </a:p>
        </p:txBody>
      </p:sp>
    </p:spTree>
    <p:extLst>
      <p:ext uri="{BB962C8B-B14F-4D97-AF65-F5344CB8AC3E}">
        <p14:creationId xmlns:p14="http://schemas.microsoft.com/office/powerpoint/2010/main" val="31123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8" y="627190"/>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659086" y="2430757"/>
            <a:ext cx="7053943" cy="3693319"/>
          </a:xfrm>
          <a:prstGeom prst="rect">
            <a:avLst/>
          </a:prstGeom>
          <a:noFill/>
        </p:spPr>
        <p:txBody>
          <a:bodyPr wrap="square" rtlCol="0" anchor="ctr">
            <a:spAutoFit/>
          </a:bodyPr>
          <a:lstStyle/>
          <a:p>
            <a:pPr algn="just"/>
            <a:r>
              <a:rPr lang="en-GB" altLang="ko-KR" dirty="0">
                <a:solidFill>
                  <a:schemeClr val="bg1"/>
                </a:solidFill>
                <a:cs typeface="Arial" pitchFamily="34" charset="0"/>
              </a:rPr>
              <a:t>literature review delves into the current state of IoT and Machine Learning applications within the agricultural sector. It compiles insights from various studies that demonstrate how these technologies have revolutionized farming worldwide. This includes enhancements in predictive analytics for crop yields, optimized resource management, and advanced environmental monitoring. Also explore the specific barriers and breakthroughs in technology adoption across different agricultural settings, focusing on how these innovations can be tailored to Sri Lanka's unique agricultural conditions. This comprehensive analysis establishes a robust foundation for understanding how IoT and ML can significantly contribute to advancing agricultural practices, supporting the innovative approaches proposed in the project.</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213427" y="249819"/>
            <a:ext cx="7765143" cy="923330"/>
          </a:xfrm>
          <a:prstGeom prst="rect">
            <a:avLst/>
          </a:prstGeom>
          <a:noFill/>
        </p:spPr>
        <p:txBody>
          <a:bodyPr wrap="square" rtlCol="0" anchor="ctr">
            <a:spAutoFit/>
          </a:bodyPr>
          <a:lstStyle/>
          <a:p>
            <a:r>
              <a:rPr lang="en-US" altLang="ko-KR" sz="5400" dirty="0">
                <a:solidFill>
                  <a:schemeClr val="bg1"/>
                </a:solidFill>
                <a:cs typeface="Arial" pitchFamily="34" charset="0"/>
              </a:rPr>
              <a:t>LITERATURE REVIEW</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32217238-B73F-75B9-ABEA-F143316011AE}"/>
              </a:ext>
            </a:extLst>
          </p:cNvPr>
          <p:cNvSpPr txBox="1"/>
          <p:nvPr/>
        </p:nvSpPr>
        <p:spPr>
          <a:xfrm>
            <a:off x="4114799" y="1733119"/>
            <a:ext cx="3962398"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Dependent Variable</a:t>
            </a:r>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44DA816D-481F-6FDF-2ECF-EFAE73E1C13F}"/>
              </a:ext>
            </a:extLst>
          </p:cNvPr>
          <p:cNvSpPr txBox="1"/>
          <p:nvPr/>
        </p:nvSpPr>
        <p:spPr>
          <a:xfrm>
            <a:off x="4114799" y="2410225"/>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Best Plant (label)</a:t>
            </a:r>
            <a:endParaRPr lang="ko-KR" altLang="en-US" sz="2000" dirty="0">
              <a:solidFill>
                <a:schemeClr val="bg1"/>
              </a:solidFill>
              <a:cs typeface="Arial" pitchFamily="34" charset="0"/>
            </a:endParaRPr>
          </a:p>
        </p:txBody>
      </p:sp>
      <p:sp>
        <p:nvSpPr>
          <p:cNvPr id="5" name="TextBox 4">
            <a:extLst>
              <a:ext uri="{FF2B5EF4-FFF2-40B4-BE49-F238E27FC236}">
                <a16:creationId xmlns:a16="http://schemas.microsoft.com/office/drawing/2014/main" id="{E8BEBCF4-5450-E194-ABC6-5592A7BADB7D}"/>
              </a:ext>
            </a:extLst>
          </p:cNvPr>
          <p:cNvSpPr txBox="1"/>
          <p:nvPr/>
        </p:nvSpPr>
        <p:spPr>
          <a:xfrm>
            <a:off x="4114799" y="3429000"/>
            <a:ext cx="4332515" cy="584775"/>
          </a:xfrm>
          <a:prstGeom prst="rect">
            <a:avLst/>
          </a:prstGeom>
          <a:noFill/>
        </p:spPr>
        <p:txBody>
          <a:bodyPr wrap="square" rtlCol="0" anchor="ctr">
            <a:spAutoFit/>
          </a:bodyPr>
          <a:lstStyle/>
          <a:p>
            <a:pPr algn="just"/>
            <a:r>
              <a:rPr lang="en-GB" altLang="ko-KR" sz="3200" b="1" dirty="0">
                <a:solidFill>
                  <a:schemeClr val="bg1"/>
                </a:solidFill>
                <a:cs typeface="Arial" pitchFamily="34" charset="0"/>
              </a:rPr>
              <a:t>Independent Variable</a:t>
            </a:r>
            <a:endParaRPr lang="ko-KR" altLang="en-US" sz="3200" b="1" dirty="0">
              <a:solidFill>
                <a:schemeClr val="bg1"/>
              </a:solidFill>
              <a:cs typeface="Arial" pitchFamily="34" charset="0"/>
            </a:endParaRPr>
          </a:p>
        </p:txBody>
      </p:sp>
      <p:sp>
        <p:nvSpPr>
          <p:cNvPr id="6" name="TextBox 5">
            <a:extLst>
              <a:ext uri="{FF2B5EF4-FFF2-40B4-BE49-F238E27FC236}">
                <a16:creationId xmlns:a16="http://schemas.microsoft.com/office/drawing/2014/main" id="{34823D04-6B17-1195-C99F-C8B534F67E55}"/>
              </a:ext>
            </a:extLst>
          </p:cNvPr>
          <p:cNvSpPr txBox="1"/>
          <p:nvPr/>
        </p:nvSpPr>
        <p:spPr>
          <a:xfrm>
            <a:off x="4114800" y="41951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Soil Moisture (NPK)</a:t>
            </a:r>
            <a:endParaRPr lang="ko-KR" altLang="en-US" sz="2000" dirty="0">
              <a:solidFill>
                <a:schemeClr val="bg1"/>
              </a:solidFill>
              <a:cs typeface="Arial" pitchFamily="34" charset="0"/>
            </a:endParaRPr>
          </a:p>
        </p:txBody>
      </p:sp>
      <p:sp>
        <p:nvSpPr>
          <p:cNvPr id="7" name="TextBox 6">
            <a:extLst>
              <a:ext uri="{FF2B5EF4-FFF2-40B4-BE49-F238E27FC236}">
                <a16:creationId xmlns:a16="http://schemas.microsoft.com/office/drawing/2014/main" id="{469E5519-B79F-71DF-3D37-4D7A33AF0202}"/>
              </a:ext>
            </a:extLst>
          </p:cNvPr>
          <p:cNvSpPr txBox="1"/>
          <p:nvPr/>
        </p:nvSpPr>
        <p:spPr>
          <a:xfrm>
            <a:off x="4114800" y="45950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Temperature</a:t>
            </a:r>
            <a:endParaRPr lang="ko-KR" altLang="en-US" sz="2000" dirty="0">
              <a:solidFill>
                <a:schemeClr val="bg1"/>
              </a:solidFill>
              <a:cs typeface="Arial" pitchFamily="34" charset="0"/>
            </a:endParaRPr>
          </a:p>
        </p:txBody>
      </p:sp>
      <p:sp>
        <p:nvSpPr>
          <p:cNvPr id="8" name="TextBox 7">
            <a:extLst>
              <a:ext uri="{FF2B5EF4-FFF2-40B4-BE49-F238E27FC236}">
                <a16:creationId xmlns:a16="http://schemas.microsoft.com/office/drawing/2014/main" id="{2DD08310-EEF2-958D-A3AD-BD661DE909C6}"/>
              </a:ext>
            </a:extLst>
          </p:cNvPr>
          <p:cNvSpPr txBox="1"/>
          <p:nvPr/>
        </p:nvSpPr>
        <p:spPr>
          <a:xfrm>
            <a:off x="4114800" y="49948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Humidity</a:t>
            </a:r>
            <a:endParaRPr lang="ko-KR" altLang="en-US" sz="2000" dirty="0">
              <a:solidFill>
                <a:schemeClr val="bg1"/>
              </a:solidFill>
              <a:cs typeface="Arial" pitchFamily="34" charset="0"/>
            </a:endParaRPr>
          </a:p>
        </p:txBody>
      </p:sp>
      <p:sp>
        <p:nvSpPr>
          <p:cNvPr id="9" name="TextBox 8">
            <a:extLst>
              <a:ext uri="{FF2B5EF4-FFF2-40B4-BE49-F238E27FC236}">
                <a16:creationId xmlns:a16="http://schemas.microsoft.com/office/drawing/2014/main" id="{23170428-3F5F-C734-0D21-B96D19B56E7F}"/>
              </a:ext>
            </a:extLst>
          </p:cNvPr>
          <p:cNvSpPr txBox="1"/>
          <p:nvPr/>
        </p:nvSpPr>
        <p:spPr>
          <a:xfrm>
            <a:off x="4114800" y="539474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Ph</a:t>
            </a:r>
            <a:endParaRPr lang="ko-KR" altLang="en-US" sz="2000" dirty="0">
              <a:solidFill>
                <a:schemeClr val="bg1"/>
              </a:solidFill>
              <a:cs typeface="Arial" pitchFamily="34" charset="0"/>
            </a:endParaRPr>
          </a:p>
        </p:txBody>
      </p:sp>
      <p:sp>
        <p:nvSpPr>
          <p:cNvPr id="10" name="TextBox 9">
            <a:extLst>
              <a:ext uri="{FF2B5EF4-FFF2-40B4-BE49-F238E27FC236}">
                <a16:creationId xmlns:a16="http://schemas.microsoft.com/office/drawing/2014/main" id="{7FB7C076-037A-3D0D-BEBC-08DE15A4E937}"/>
              </a:ext>
            </a:extLst>
          </p:cNvPr>
          <p:cNvSpPr txBox="1"/>
          <p:nvPr/>
        </p:nvSpPr>
        <p:spPr>
          <a:xfrm>
            <a:off x="4114800" y="5794590"/>
            <a:ext cx="3962398" cy="400110"/>
          </a:xfrm>
          <a:prstGeom prst="rect">
            <a:avLst/>
          </a:prstGeom>
          <a:noFill/>
        </p:spPr>
        <p:txBody>
          <a:bodyPr wrap="square" rtlCol="0" anchor="ctr">
            <a:spAutoFit/>
          </a:bodyPr>
          <a:lstStyle/>
          <a:p>
            <a:pPr algn="just"/>
            <a:r>
              <a:rPr lang="en-GB" altLang="ko-KR" sz="2000" dirty="0">
                <a:solidFill>
                  <a:schemeClr val="bg1"/>
                </a:solidFill>
                <a:cs typeface="Arial" pitchFamily="34" charset="0"/>
              </a:rPr>
              <a:t>Rainfall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893188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130785" y="1112652"/>
            <a:ext cx="3987157"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CONCEPTUAL</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3" name="Picture 2">
            <a:extLst>
              <a:ext uri="{FF2B5EF4-FFF2-40B4-BE49-F238E27FC236}">
                <a16:creationId xmlns:a16="http://schemas.microsoft.com/office/drawing/2014/main" id="{0145D457-0882-8C35-2213-48185333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87" y="629330"/>
            <a:ext cx="5229413" cy="5599339"/>
          </a:xfrm>
          <a:prstGeom prst="rect">
            <a:avLst/>
          </a:prstGeom>
        </p:spPr>
      </p:pic>
      <p:sp>
        <p:nvSpPr>
          <p:cNvPr id="5" name="TextBox 4">
            <a:extLst>
              <a:ext uri="{FF2B5EF4-FFF2-40B4-BE49-F238E27FC236}">
                <a16:creationId xmlns:a16="http://schemas.microsoft.com/office/drawing/2014/main" id="{F34D0AB9-29E2-84B0-E224-07A93E50EFE1}"/>
              </a:ext>
            </a:extLst>
          </p:cNvPr>
          <p:cNvSpPr txBox="1"/>
          <p:nvPr/>
        </p:nvSpPr>
        <p:spPr>
          <a:xfrm>
            <a:off x="7130786" y="2774538"/>
            <a:ext cx="4538700" cy="3046988"/>
          </a:xfrm>
          <a:prstGeom prst="rect">
            <a:avLst/>
          </a:prstGeom>
          <a:noFill/>
        </p:spPr>
        <p:txBody>
          <a:bodyPr wrap="square" rtlCol="0">
            <a:spAutoFit/>
          </a:bodyPr>
          <a:lstStyle/>
          <a:p>
            <a:pPr algn="just"/>
            <a:r>
              <a:rPr lang="en-GB" altLang="ko-KR" sz="1600" b="1" dirty="0">
                <a:solidFill>
                  <a:schemeClr val="accent1">
                    <a:lumMod val="75000"/>
                  </a:schemeClr>
                </a:solidFill>
                <a:latin typeface="+mj-lt"/>
                <a:cs typeface="Arial" pitchFamily="34" charset="0"/>
              </a:rPr>
              <a:t>This conceptual diagram illustrates framework for leveraging advanced technologies in agriculture. It begins with environmental and soil data as inputs, gathered via IoT sensors, which are then processed through our machine learning system. The outcome is precise predictions of optimal crop choices, tailored to the specific climatic and geographical characteristics of different regions in Sri Lanka, aiming to enhance agricultural efficiency and diversity.</a:t>
            </a:r>
            <a:endParaRPr lang="en-US" altLang="ko-KR" sz="1600" b="1" dirty="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199757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97877"/>
            <a:ext cx="11573197" cy="724247"/>
          </a:xfrm>
        </p:spPr>
        <p:txBody>
          <a:bodyPr/>
          <a:lstStyle/>
          <a:p>
            <a:r>
              <a:rPr lang="en-US" dirty="0"/>
              <a:t>RESEARCH ANALYSIS</a:t>
            </a:r>
          </a:p>
        </p:txBody>
      </p:sp>
      <p:sp>
        <p:nvSpPr>
          <p:cNvPr id="3" name="Freeform 18">
            <a:extLst>
              <a:ext uri="{FF2B5EF4-FFF2-40B4-BE49-F238E27FC236}">
                <a16:creationId xmlns:a16="http://schemas.microsoft.com/office/drawing/2014/main" id="{F5D50EB9-B3CE-40FF-B03C-77666C8DF5C0}"/>
              </a:ext>
            </a:extLst>
          </p:cNvPr>
          <p:cNvSpPr>
            <a:spLocks/>
          </p:cNvSpPr>
          <p:nvPr/>
        </p:nvSpPr>
        <p:spPr bwMode="auto">
          <a:xfrm>
            <a:off x="822298" y="2290356"/>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1800"/>
          </a:p>
        </p:txBody>
      </p:sp>
      <p:sp>
        <p:nvSpPr>
          <p:cNvPr id="6" name="Oval 5">
            <a:extLst>
              <a:ext uri="{FF2B5EF4-FFF2-40B4-BE49-F238E27FC236}">
                <a16:creationId xmlns:a16="http://schemas.microsoft.com/office/drawing/2014/main" id="{9155FD9F-FBF4-4C4F-B6C9-909BC808C493}"/>
              </a:ext>
            </a:extLst>
          </p:cNvPr>
          <p:cNvSpPr/>
          <p:nvPr/>
        </p:nvSpPr>
        <p:spPr>
          <a:xfrm>
            <a:off x="1807606" y="3197496"/>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A5A25AA4-0EB2-43CB-9ABA-03C229BECDEE}"/>
              </a:ext>
            </a:extLst>
          </p:cNvPr>
          <p:cNvSpPr/>
          <p:nvPr/>
        </p:nvSpPr>
        <p:spPr>
          <a:xfrm>
            <a:off x="2472378" y="1604487"/>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6888F185-E8D7-486C-BB6D-00F990D0B9DA}"/>
              </a:ext>
            </a:extLst>
          </p:cNvPr>
          <p:cNvSpPr/>
          <p:nvPr/>
        </p:nvSpPr>
        <p:spPr>
          <a:xfrm>
            <a:off x="582618" y="3292604"/>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28882A5-4BE4-4168-AE60-8BEB47BC783D}"/>
              </a:ext>
            </a:extLst>
          </p:cNvPr>
          <p:cNvSpPr/>
          <p:nvPr/>
        </p:nvSpPr>
        <p:spPr>
          <a:xfrm>
            <a:off x="4378243" y="3175937"/>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AC73E044-8BA3-4EE0-BE3D-CC7062243268}"/>
              </a:ext>
            </a:extLst>
          </p:cNvPr>
          <p:cNvSpPr/>
          <p:nvPr/>
        </p:nvSpPr>
        <p:spPr>
          <a:xfrm>
            <a:off x="3941138" y="3879012"/>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8416E0CA-6536-4A2A-A8DA-780DD984ECFF}"/>
              </a:ext>
            </a:extLst>
          </p:cNvPr>
          <p:cNvSpPr/>
          <p:nvPr/>
        </p:nvSpPr>
        <p:spPr>
          <a:xfrm>
            <a:off x="3239752" y="154372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Oval 11">
            <a:extLst>
              <a:ext uri="{FF2B5EF4-FFF2-40B4-BE49-F238E27FC236}">
                <a16:creationId xmlns:a16="http://schemas.microsoft.com/office/drawing/2014/main" id="{2E19B927-304A-4E8A-9B7C-BC33B4434F8F}"/>
              </a:ext>
            </a:extLst>
          </p:cNvPr>
          <p:cNvSpPr/>
          <p:nvPr/>
        </p:nvSpPr>
        <p:spPr>
          <a:xfrm>
            <a:off x="528475" y="1704592"/>
            <a:ext cx="1268288" cy="1268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D01CD3EC-1E80-424C-82D2-C90B9B3C4280}"/>
              </a:ext>
            </a:extLst>
          </p:cNvPr>
          <p:cNvSpPr/>
          <p:nvPr/>
        </p:nvSpPr>
        <p:spPr>
          <a:xfrm>
            <a:off x="907665" y="3967596"/>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B7C5B0C2-374B-4C8F-ACE0-EC3A84F55F42}"/>
              </a:ext>
            </a:extLst>
          </p:cNvPr>
          <p:cNvSpPr/>
          <p:nvPr/>
        </p:nvSpPr>
        <p:spPr>
          <a:xfrm>
            <a:off x="2773139" y="3486777"/>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15060784-8ACD-4620-8D29-8597105A955F}"/>
              </a:ext>
            </a:extLst>
          </p:cNvPr>
          <p:cNvSpPr/>
          <p:nvPr/>
        </p:nvSpPr>
        <p:spPr>
          <a:xfrm>
            <a:off x="2627396" y="280475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E9D3AF68-D570-461C-ACEC-278F2D6852F8}"/>
              </a:ext>
            </a:extLst>
          </p:cNvPr>
          <p:cNvSpPr/>
          <p:nvPr/>
        </p:nvSpPr>
        <p:spPr>
          <a:xfrm>
            <a:off x="3317921" y="180750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522D6EF5-6A97-4868-9CDD-16084DD2474A}"/>
              </a:ext>
            </a:extLst>
          </p:cNvPr>
          <p:cNvSpPr/>
          <p:nvPr/>
        </p:nvSpPr>
        <p:spPr>
          <a:xfrm>
            <a:off x="627514" y="1940269"/>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8AE344E4-7E1B-407C-ACD2-5EA4BD2EE13D}"/>
              </a:ext>
            </a:extLst>
          </p:cNvPr>
          <p:cNvSpPr/>
          <p:nvPr/>
        </p:nvSpPr>
        <p:spPr>
          <a:xfrm>
            <a:off x="1176208" y="4066592"/>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146F24D9-39E8-493C-8122-0601E2A92983}"/>
              </a:ext>
            </a:extLst>
          </p:cNvPr>
          <p:cNvSpPr/>
          <p:nvPr/>
        </p:nvSpPr>
        <p:spPr>
          <a:xfrm>
            <a:off x="4004266" y="3946194"/>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28">
            <a:extLst>
              <a:ext uri="{FF2B5EF4-FFF2-40B4-BE49-F238E27FC236}">
                <a16:creationId xmlns:a16="http://schemas.microsoft.com/office/drawing/2014/main" id="{C56E9666-1011-4218-B201-5B17A1251DE5}"/>
              </a:ext>
            </a:extLst>
          </p:cNvPr>
          <p:cNvSpPr/>
          <p:nvPr/>
        </p:nvSpPr>
        <p:spPr>
          <a:xfrm>
            <a:off x="1626244" y="2788842"/>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1">
            <a:extLst>
              <a:ext uri="{FF2B5EF4-FFF2-40B4-BE49-F238E27FC236}">
                <a16:creationId xmlns:a16="http://schemas.microsoft.com/office/drawing/2014/main" id="{2C06BFD1-F273-4799-A428-A04604402AA7}"/>
              </a:ext>
            </a:extLst>
          </p:cNvPr>
          <p:cNvSpPr/>
          <p:nvPr/>
        </p:nvSpPr>
        <p:spPr>
          <a:xfrm rot="20700000">
            <a:off x="3630470" y="2223578"/>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rapezoid 3">
            <a:extLst>
              <a:ext uri="{FF2B5EF4-FFF2-40B4-BE49-F238E27FC236}">
                <a16:creationId xmlns:a16="http://schemas.microsoft.com/office/drawing/2014/main" id="{AA321D05-BC2F-4C3D-87D7-7B3C45C2D714}"/>
              </a:ext>
            </a:extLst>
          </p:cNvPr>
          <p:cNvSpPr/>
          <p:nvPr/>
        </p:nvSpPr>
        <p:spPr>
          <a:xfrm>
            <a:off x="4220070" y="4158969"/>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3" name="Rectangle 15">
            <a:extLst>
              <a:ext uri="{FF2B5EF4-FFF2-40B4-BE49-F238E27FC236}">
                <a16:creationId xmlns:a16="http://schemas.microsoft.com/office/drawing/2014/main" id="{89E0685A-16F8-4716-AB24-1FFE9179204F}"/>
              </a:ext>
            </a:extLst>
          </p:cNvPr>
          <p:cNvSpPr/>
          <p:nvPr/>
        </p:nvSpPr>
        <p:spPr>
          <a:xfrm rot="14270044">
            <a:off x="1503477" y="4362764"/>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15">
            <a:extLst>
              <a:ext uri="{FF2B5EF4-FFF2-40B4-BE49-F238E27FC236}">
                <a16:creationId xmlns:a16="http://schemas.microsoft.com/office/drawing/2014/main" id="{138C6851-384C-4225-92FA-9327D0F7E296}"/>
              </a:ext>
            </a:extLst>
          </p:cNvPr>
          <p:cNvSpPr/>
          <p:nvPr/>
        </p:nvSpPr>
        <p:spPr>
          <a:xfrm>
            <a:off x="884970" y="2200879"/>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Graphic 41">
            <a:extLst>
              <a:ext uri="{FF2B5EF4-FFF2-40B4-BE49-F238E27FC236}">
                <a16:creationId xmlns:a16="http://schemas.microsoft.com/office/drawing/2014/main" id="{294FCB2A-1924-48EE-8DCD-50AEAA76B5D6}"/>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33" name="Group 32">
            <a:extLst>
              <a:ext uri="{FF2B5EF4-FFF2-40B4-BE49-F238E27FC236}">
                <a16:creationId xmlns:a16="http://schemas.microsoft.com/office/drawing/2014/main" id="{BDDEBC76-DF73-4B9F-B86F-2EA0BCEE28D3}"/>
              </a:ext>
            </a:extLst>
          </p:cNvPr>
          <p:cNvGrpSpPr/>
          <p:nvPr/>
        </p:nvGrpSpPr>
        <p:grpSpPr>
          <a:xfrm>
            <a:off x="6682403" y="4581637"/>
            <a:ext cx="1818547" cy="1095895"/>
            <a:chOff x="3131840" y="2204864"/>
            <a:chExt cx="3096344" cy="1095895"/>
          </a:xfrm>
        </p:grpSpPr>
        <p:sp>
          <p:nvSpPr>
            <p:cNvPr id="34" name="TextBox 33">
              <a:extLst>
                <a:ext uri="{FF2B5EF4-FFF2-40B4-BE49-F238E27FC236}">
                  <a16:creationId xmlns:a16="http://schemas.microsoft.com/office/drawing/2014/main" id="{640AE335-B869-4E44-A830-33AB78017231}"/>
                </a:ext>
              </a:extLst>
            </p:cNvPr>
            <p:cNvSpPr txBox="1"/>
            <p:nvPr/>
          </p:nvSpPr>
          <p:spPr>
            <a:xfrm>
              <a:off x="3131840" y="2204864"/>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 Insights</a:t>
              </a:r>
              <a:endParaRPr lang="ko-KR" altLang="en-US" sz="14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EE928A38-D338-44E3-9822-14AC363A011C}"/>
                </a:ext>
              </a:extLst>
            </p:cNvPr>
            <p:cNvSpPr txBox="1"/>
            <p:nvPr/>
          </p:nvSpPr>
          <p:spPr>
            <a:xfrm>
              <a:off x="3131840" y="2469762"/>
              <a:ext cx="3096344" cy="830997"/>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Present significant patterns and insights discovered through the analysis of IoT data</a:t>
              </a:r>
              <a:endParaRPr lang="en-US" altLang="ko-KR"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D0B3AA3A-F1A8-4552-A7D1-7478D3F85103}"/>
              </a:ext>
            </a:extLst>
          </p:cNvPr>
          <p:cNvGrpSpPr/>
          <p:nvPr/>
        </p:nvGrpSpPr>
        <p:grpSpPr>
          <a:xfrm>
            <a:off x="9418715" y="4473916"/>
            <a:ext cx="2091114" cy="1203616"/>
            <a:chOff x="3131840" y="2097143"/>
            <a:chExt cx="3096344" cy="1203616"/>
          </a:xfrm>
        </p:grpSpPr>
        <p:sp>
          <p:nvSpPr>
            <p:cNvPr id="37" name="TextBox 36">
              <a:extLst>
                <a:ext uri="{FF2B5EF4-FFF2-40B4-BE49-F238E27FC236}">
                  <a16:creationId xmlns:a16="http://schemas.microsoft.com/office/drawing/2014/main" id="{B05EA405-9FF2-4A7C-B469-4533E7ECDA83}"/>
                </a:ext>
              </a:extLst>
            </p:cNvPr>
            <p:cNvSpPr txBox="1"/>
            <p:nvPr/>
          </p:nvSpPr>
          <p:spPr>
            <a:xfrm>
              <a:off x="3131840" y="2097143"/>
              <a:ext cx="3096344"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Model Performance</a:t>
              </a:r>
              <a:endParaRPr lang="ko-KR" altLang="en-US" sz="14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5C6F4A5B-45A3-46E8-992D-4F6ED7348608}"/>
                </a:ext>
              </a:extLst>
            </p:cNvPr>
            <p:cNvSpPr txBox="1"/>
            <p:nvPr/>
          </p:nvSpPr>
          <p:spPr>
            <a:xfrm>
              <a:off x="3131840" y="2469762"/>
              <a:ext cx="3096344" cy="830997"/>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Share results regarding the accuracy and reliability of the machine learning models.</a:t>
              </a:r>
              <a:endParaRPr lang="en-US" altLang="ko-KR" sz="1200" dirty="0">
                <a:solidFill>
                  <a:schemeClr val="tx1">
                    <a:lumMod val="75000"/>
                    <a:lumOff val="25000"/>
                  </a:schemeClr>
                </a:solidFill>
                <a:cs typeface="Arial" pitchFamily="34" charset="0"/>
              </a:endParaRPr>
            </a:p>
          </p:txBody>
        </p:sp>
      </p:grpSp>
      <p:sp>
        <p:nvSpPr>
          <p:cNvPr id="48" name="TextBox 47">
            <a:extLst>
              <a:ext uri="{FF2B5EF4-FFF2-40B4-BE49-F238E27FC236}">
                <a16:creationId xmlns:a16="http://schemas.microsoft.com/office/drawing/2014/main" id="{D5BE2DFB-F30B-489A-B422-484CF400E74E}"/>
              </a:ext>
            </a:extLst>
          </p:cNvPr>
          <p:cNvSpPr txBox="1"/>
          <p:nvPr/>
        </p:nvSpPr>
        <p:spPr>
          <a:xfrm>
            <a:off x="5983347" y="1417970"/>
            <a:ext cx="5253915" cy="2677656"/>
          </a:xfrm>
          <a:prstGeom prst="rect">
            <a:avLst/>
          </a:prstGeom>
          <a:noFill/>
        </p:spPr>
        <p:txBody>
          <a:bodyPr wrap="square" rtlCol="0">
            <a:spAutoFit/>
          </a:bodyPr>
          <a:lstStyle/>
          <a:p>
            <a:pPr algn="just"/>
            <a:r>
              <a:rPr lang="en-GB" altLang="ko-KR" sz="1400" dirty="0">
                <a:solidFill>
                  <a:schemeClr val="tx1">
                    <a:lumMod val="75000"/>
                    <a:lumOff val="25000"/>
                  </a:schemeClr>
                </a:solidFill>
                <a:cs typeface="Arial" pitchFamily="34" charset="0"/>
              </a:rPr>
              <a:t>The Research Analysis section of the presentation scrutinizes the data collected from IoT sensors and analysed through the machine learning models. This section evaluates the effectiveness of integrating advanced technologies into Sri Lankan agriculture, assessing their impact on crop selection and cultivation efficiency. Systematically analyse the patterns and outcomes derived from our predictive models to determine the most suitable crops for various regions, considering local environmental and soil conditions. This analysis not only </a:t>
            </a:r>
            <a:r>
              <a:rPr lang="en-GB" altLang="ko-KR" sz="1400">
                <a:solidFill>
                  <a:schemeClr val="tx1">
                    <a:lumMod val="75000"/>
                    <a:lumOff val="25000"/>
                  </a:schemeClr>
                </a:solidFill>
                <a:cs typeface="Arial" pitchFamily="34" charset="0"/>
              </a:rPr>
              <a:t>validates hypothesis </a:t>
            </a:r>
            <a:r>
              <a:rPr lang="en-GB" altLang="ko-KR" sz="1400" dirty="0">
                <a:solidFill>
                  <a:schemeClr val="tx1">
                    <a:lumMod val="75000"/>
                    <a:lumOff val="25000"/>
                  </a:schemeClr>
                </a:solidFill>
                <a:cs typeface="Arial" pitchFamily="34" charset="0"/>
              </a:rPr>
              <a:t>but also demonstrates the potential of IoT and ML to enhance agricultural productivity and sustainability in Sri Lanka.</a:t>
            </a:r>
            <a:endParaRPr lang="ko-KR" altLang="en-US" sz="1400" dirty="0">
              <a:solidFill>
                <a:schemeClr val="tx1">
                  <a:lumMod val="75000"/>
                  <a:lumOff val="25000"/>
                </a:schemeClr>
              </a:solidFill>
              <a:cs typeface="Arial" pitchFamily="34" charset="0"/>
            </a:endParaRPr>
          </a:p>
        </p:txBody>
      </p:sp>
      <p:grpSp>
        <p:nvGrpSpPr>
          <p:cNvPr id="5" name="Group 4">
            <a:extLst>
              <a:ext uri="{FF2B5EF4-FFF2-40B4-BE49-F238E27FC236}">
                <a16:creationId xmlns:a16="http://schemas.microsoft.com/office/drawing/2014/main" id="{D8F7B700-F952-DEAC-A3A3-F102A0550089}"/>
              </a:ext>
            </a:extLst>
          </p:cNvPr>
          <p:cNvGrpSpPr/>
          <p:nvPr/>
        </p:nvGrpSpPr>
        <p:grpSpPr>
          <a:xfrm>
            <a:off x="8719659" y="4814102"/>
            <a:ext cx="630965" cy="630965"/>
            <a:chOff x="8589700" y="4263262"/>
            <a:chExt cx="630965" cy="630965"/>
          </a:xfrm>
        </p:grpSpPr>
        <p:sp>
          <p:nvSpPr>
            <p:cNvPr id="31" name="Oval 30">
              <a:extLst>
                <a:ext uri="{FF2B5EF4-FFF2-40B4-BE49-F238E27FC236}">
                  <a16:creationId xmlns:a16="http://schemas.microsoft.com/office/drawing/2014/main" id="{D6F22D5D-65E5-4FB4-855F-E062907DAC61}"/>
                </a:ext>
              </a:extLst>
            </p:cNvPr>
            <p:cNvSpPr/>
            <p:nvPr/>
          </p:nvSpPr>
          <p:spPr>
            <a:xfrm>
              <a:off x="8589700" y="4263262"/>
              <a:ext cx="630965" cy="63096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59" name="Oval 21">
              <a:extLst>
                <a:ext uri="{FF2B5EF4-FFF2-40B4-BE49-F238E27FC236}">
                  <a16:creationId xmlns:a16="http://schemas.microsoft.com/office/drawing/2014/main" id="{0756FE78-5F6B-4257-A9B9-5053C1444918}"/>
                </a:ext>
              </a:extLst>
            </p:cNvPr>
            <p:cNvSpPr/>
            <p:nvPr/>
          </p:nvSpPr>
          <p:spPr>
            <a:xfrm rot="20700000">
              <a:off x="8721980" y="4408171"/>
              <a:ext cx="366403" cy="32112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 name="Group 3">
            <a:extLst>
              <a:ext uri="{FF2B5EF4-FFF2-40B4-BE49-F238E27FC236}">
                <a16:creationId xmlns:a16="http://schemas.microsoft.com/office/drawing/2014/main" id="{4934E604-A6C2-7406-DBFD-C967B4CE8E6F}"/>
              </a:ext>
            </a:extLst>
          </p:cNvPr>
          <p:cNvGrpSpPr/>
          <p:nvPr/>
        </p:nvGrpSpPr>
        <p:grpSpPr>
          <a:xfrm>
            <a:off x="5983347" y="4814102"/>
            <a:ext cx="630965" cy="630965"/>
            <a:chOff x="5853388" y="4263262"/>
            <a:chExt cx="630965" cy="630965"/>
          </a:xfrm>
        </p:grpSpPr>
        <p:sp>
          <p:nvSpPr>
            <p:cNvPr id="32" name="Oval 31">
              <a:extLst>
                <a:ext uri="{FF2B5EF4-FFF2-40B4-BE49-F238E27FC236}">
                  <a16:creationId xmlns:a16="http://schemas.microsoft.com/office/drawing/2014/main" id="{29A3A997-4932-430E-9453-0A523A9B1AFE}"/>
                </a:ext>
              </a:extLst>
            </p:cNvPr>
            <p:cNvSpPr/>
            <p:nvPr/>
          </p:nvSpPr>
          <p:spPr>
            <a:xfrm>
              <a:off x="5853388" y="4263262"/>
              <a:ext cx="630965" cy="63096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60" name="Trapezoid 3">
              <a:extLst>
                <a:ext uri="{FF2B5EF4-FFF2-40B4-BE49-F238E27FC236}">
                  <a16:creationId xmlns:a16="http://schemas.microsoft.com/office/drawing/2014/main" id="{5AEF7361-8784-423E-964E-35D402AC3871}"/>
                </a:ext>
              </a:extLst>
            </p:cNvPr>
            <p:cNvSpPr/>
            <p:nvPr/>
          </p:nvSpPr>
          <p:spPr>
            <a:xfrm>
              <a:off x="6021649" y="4403310"/>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(Login)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D63A71BA-E290-7D56-A610-5E54FF8E21DB}"/>
              </a:ext>
            </a:extLst>
          </p:cNvPr>
          <p:cNvGrpSpPr/>
          <p:nvPr/>
        </p:nvGrpSpPr>
        <p:grpSpPr>
          <a:xfrm>
            <a:off x="931399" y="1830470"/>
            <a:ext cx="2029599" cy="3505672"/>
            <a:chOff x="1003588" y="1717709"/>
            <a:chExt cx="2029599" cy="3505672"/>
          </a:xfrm>
        </p:grpSpPr>
        <p:grpSp>
          <p:nvGrpSpPr>
            <p:cNvPr id="74" name="Group 5">
              <a:extLst>
                <a:ext uri="{FF2B5EF4-FFF2-40B4-BE49-F238E27FC236}">
                  <a16:creationId xmlns:a16="http://schemas.microsoft.com/office/drawing/2014/main" id="{30A86189-753A-4FE3-8715-FD84835B1D03}"/>
                </a:ext>
              </a:extLst>
            </p:cNvPr>
            <p:cNvGrpSpPr/>
            <p:nvPr/>
          </p:nvGrpSpPr>
          <p:grpSpPr>
            <a:xfrm>
              <a:off x="1003588" y="1717709"/>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9" name="Picture 8">
              <a:extLst>
                <a:ext uri="{FF2B5EF4-FFF2-40B4-BE49-F238E27FC236}">
                  <a16:creationId xmlns:a16="http://schemas.microsoft.com/office/drawing/2014/main" id="{DE16BAB1-B7FC-26A6-E48E-7955A8A162F6}"/>
                </a:ext>
              </a:extLst>
            </p:cNvPr>
            <p:cNvPicPr>
              <a:picLocks noChangeAspect="1"/>
            </p:cNvPicPr>
            <p:nvPr/>
          </p:nvPicPr>
          <p:blipFill>
            <a:blip r:embed="rId3"/>
            <a:stretch>
              <a:fillRect/>
            </a:stretch>
          </p:blipFill>
          <p:spPr>
            <a:xfrm>
              <a:off x="1250369" y="2051955"/>
              <a:ext cx="1543406" cy="2767784"/>
            </a:xfrm>
            <a:prstGeom prst="rect">
              <a:avLst/>
            </a:prstGeom>
          </p:spPr>
        </p:pic>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10062611" y="2518722"/>
              <a:ext cx="1243564"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CB2B02B3-3C63-3350-E8DA-850604B2E5D1}"/>
                </a:ext>
              </a:extLst>
            </p:cNvPr>
            <p:cNvPicPr>
              <a:picLocks noChangeAspect="1"/>
            </p:cNvPicPr>
            <p:nvPr/>
          </p:nvPicPr>
          <p:blipFill>
            <a:blip r:embed="rId4"/>
            <a:stretch>
              <a:fillRect/>
            </a:stretch>
          </p:blipFill>
          <p:spPr>
            <a:xfrm>
              <a:off x="7597002" y="2820546"/>
              <a:ext cx="3709173" cy="1695490"/>
            </a:xfrm>
            <a:prstGeom prst="rect">
              <a:avLst/>
            </a:prstGeom>
          </p:spPr>
        </p:pic>
      </p:grpSp>
    </p:spTree>
    <p:extLst>
      <p:ext uri="{BB962C8B-B14F-4D97-AF65-F5344CB8AC3E}">
        <p14:creationId xmlns:p14="http://schemas.microsoft.com/office/powerpoint/2010/main" val="36412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(Dashboard)</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7" name="Picture 6">
            <a:extLst>
              <a:ext uri="{FF2B5EF4-FFF2-40B4-BE49-F238E27FC236}">
                <a16:creationId xmlns:a16="http://schemas.microsoft.com/office/drawing/2014/main" id="{D2D755CD-766E-1864-3421-E468CE336CB7}"/>
              </a:ext>
            </a:extLst>
          </p:cNvPr>
          <p:cNvPicPr>
            <a:picLocks noChangeAspect="1"/>
          </p:cNvPicPr>
          <p:nvPr/>
        </p:nvPicPr>
        <p:blipFill>
          <a:blip r:embed="rId3"/>
          <a:stretch>
            <a:fillRect/>
          </a:stretch>
        </p:blipFill>
        <p:spPr>
          <a:xfrm>
            <a:off x="4785064" y="1938433"/>
            <a:ext cx="5749337" cy="2630321"/>
          </a:xfrm>
          <a:prstGeom prst="rect">
            <a:avLst/>
          </a:prstGeom>
        </p:spPr>
      </p:pic>
      <p:pic>
        <p:nvPicPr>
          <p:cNvPr id="13" name="Picture 12">
            <a:extLst>
              <a:ext uri="{FF2B5EF4-FFF2-40B4-BE49-F238E27FC236}">
                <a16:creationId xmlns:a16="http://schemas.microsoft.com/office/drawing/2014/main" id="{ED188D34-DC72-1406-4772-670C733BCC62}"/>
              </a:ext>
            </a:extLst>
          </p:cNvPr>
          <p:cNvPicPr>
            <a:picLocks noChangeAspect="1"/>
          </p:cNvPicPr>
          <p:nvPr/>
        </p:nvPicPr>
        <p:blipFill>
          <a:blip r:embed="rId4"/>
          <a:stretch>
            <a:fillRect/>
          </a:stretch>
        </p:blipFill>
        <p:spPr>
          <a:xfrm>
            <a:off x="1129928" y="2160287"/>
            <a:ext cx="1637857" cy="2795504"/>
          </a:xfrm>
          <a:prstGeom prst="rect">
            <a:avLst/>
          </a:prstGeom>
        </p:spPr>
      </p:pic>
    </p:spTree>
    <p:extLst>
      <p:ext uri="{BB962C8B-B14F-4D97-AF65-F5344CB8AC3E}">
        <p14:creationId xmlns:p14="http://schemas.microsoft.com/office/powerpoint/2010/main" val="2467484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(Users)</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 name="Picture 3">
            <a:extLst>
              <a:ext uri="{FF2B5EF4-FFF2-40B4-BE49-F238E27FC236}">
                <a16:creationId xmlns:a16="http://schemas.microsoft.com/office/drawing/2014/main" id="{361082F1-7962-7575-2532-756C91E4EDAD}"/>
              </a:ext>
            </a:extLst>
          </p:cNvPr>
          <p:cNvPicPr>
            <a:picLocks noChangeAspect="1"/>
          </p:cNvPicPr>
          <p:nvPr/>
        </p:nvPicPr>
        <p:blipFill>
          <a:blip r:embed="rId3"/>
          <a:stretch>
            <a:fillRect/>
          </a:stretch>
        </p:blipFill>
        <p:spPr>
          <a:xfrm>
            <a:off x="4795767" y="2143762"/>
            <a:ext cx="5654337" cy="2570475"/>
          </a:xfrm>
          <a:prstGeom prst="rect">
            <a:avLst/>
          </a:prstGeom>
        </p:spPr>
      </p:pic>
      <p:pic>
        <p:nvPicPr>
          <p:cNvPr id="9" name="Picture 8">
            <a:extLst>
              <a:ext uri="{FF2B5EF4-FFF2-40B4-BE49-F238E27FC236}">
                <a16:creationId xmlns:a16="http://schemas.microsoft.com/office/drawing/2014/main" id="{2AD8835C-068A-A202-59CB-A579717BE18F}"/>
              </a:ext>
            </a:extLst>
          </p:cNvPr>
          <p:cNvPicPr>
            <a:picLocks noChangeAspect="1"/>
          </p:cNvPicPr>
          <p:nvPr/>
        </p:nvPicPr>
        <p:blipFill>
          <a:blip r:embed="rId4"/>
          <a:stretch>
            <a:fillRect/>
          </a:stretch>
        </p:blipFill>
        <p:spPr>
          <a:xfrm>
            <a:off x="1124643" y="2131062"/>
            <a:ext cx="1643110" cy="2813663"/>
          </a:xfrm>
          <a:prstGeom prst="rect">
            <a:avLst/>
          </a:prstGeom>
        </p:spPr>
      </p:pic>
    </p:spTree>
    <p:extLst>
      <p:ext uri="{BB962C8B-B14F-4D97-AF65-F5344CB8AC3E}">
        <p14:creationId xmlns:p14="http://schemas.microsoft.com/office/powerpoint/2010/main" val="171830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b="1" dirty="0"/>
              <a:t>DESIGN (Prediction)</a:t>
            </a:r>
          </a:p>
        </p:txBody>
      </p:sp>
      <p:sp>
        <p:nvSpPr>
          <p:cNvPr id="60" name="Graphic 41">
            <a:extLst>
              <a:ext uri="{FF2B5EF4-FFF2-40B4-BE49-F238E27FC236}">
                <a16:creationId xmlns:a16="http://schemas.microsoft.com/office/drawing/2014/main" id="{73C352B3-6AF3-4D42-BAD6-8FDB21B611CA}"/>
              </a:ext>
            </a:extLst>
          </p:cNvPr>
          <p:cNvSpPr/>
          <p:nvPr/>
        </p:nvSpPr>
        <p:spPr>
          <a:xfrm>
            <a:off x="-26127" y="5878286"/>
            <a:ext cx="12304294" cy="979714"/>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6"/>
          </a:solidFill>
          <a:ln w="9525" cap="flat">
            <a:noFill/>
            <a:prstDash val="solid"/>
            <a:miter/>
          </a:ln>
        </p:spPr>
        <p:txBody>
          <a:bodyPr rtlCol="0" anchor="ctr"/>
          <a:lstStyle/>
          <a:p>
            <a:endParaRPr lang="en-US"/>
          </a:p>
        </p:txBody>
      </p:sp>
      <p:grpSp>
        <p:nvGrpSpPr>
          <p:cNvPr id="74" name="Group 5">
            <a:extLst>
              <a:ext uri="{FF2B5EF4-FFF2-40B4-BE49-F238E27FC236}">
                <a16:creationId xmlns:a16="http://schemas.microsoft.com/office/drawing/2014/main" id="{30A86189-753A-4FE3-8715-FD84835B1D03}"/>
              </a:ext>
            </a:extLst>
          </p:cNvPr>
          <p:cNvGrpSpPr/>
          <p:nvPr/>
        </p:nvGrpSpPr>
        <p:grpSpPr>
          <a:xfrm>
            <a:off x="931399" y="1830470"/>
            <a:ext cx="2029599" cy="3505672"/>
            <a:chOff x="1438761" y="2033015"/>
            <a:chExt cx="1980000" cy="3420000"/>
          </a:xfrm>
        </p:grpSpPr>
        <p:sp>
          <p:nvSpPr>
            <p:cNvPr id="75" name="Rounded Rectangle 41">
              <a:extLst>
                <a:ext uri="{FF2B5EF4-FFF2-40B4-BE49-F238E27FC236}">
                  <a16:creationId xmlns:a16="http://schemas.microsoft.com/office/drawing/2014/main" id="{2378858E-6129-44CB-9D79-B11B4437970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ectangle 42">
              <a:extLst>
                <a:ext uri="{FF2B5EF4-FFF2-40B4-BE49-F238E27FC236}">
                  <a16:creationId xmlns:a16="http://schemas.microsoft.com/office/drawing/2014/main" id="{DBA35931-9C1D-47C6-AFB5-D32A1308CAFC}"/>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6">
              <a:extLst>
                <a:ext uri="{FF2B5EF4-FFF2-40B4-BE49-F238E27FC236}">
                  <a16:creationId xmlns:a16="http://schemas.microsoft.com/office/drawing/2014/main" id="{10AB7852-48B2-4574-8314-0C58DD378880}"/>
                </a:ext>
              </a:extLst>
            </p:cNvPr>
            <p:cNvGrpSpPr/>
            <p:nvPr userDrawn="1"/>
          </p:nvGrpSpPr>
          <p:grpSpPr>
            <a:xfrm>
              <a:off x="2332851" y="5138854"/>
              <a:ext cx="191820" cy="211002"/>
              <a:chOff x="2453209" y="5151638"/>
              <a:chExt cx="191820" cy="211002"/>
            </a:xfrm>
          </p:grpSpPr>
          <p:sp>
            <p:nvSpPr>
              <p:cNvPr id="78" name="Oval 44">
                <a:extLst>
                  <a:ext uri="{FF2B5EF4-FFF2-40B4-BE49-F238E27FC236}">
                    <a16:creationId xmlns:a16="http://schemas.microsoft.com/office/drawing/2014/main" id="{5FF51498-2A0E-4F80-A7CC-76A01DBD4B5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ed Rectangle 45">
                <a:extLst>
                  <a:ext uri="{FF2B5EF4-FFF2-40B4-BE49-F238E27FC236}">
                    <a16:creationId xmlns:a16="http://schemas.microsoft.com/office/drawing/2014/main" id="{E3594146-13F1-4A5E-B347-1F1BDEC77C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6" name="Group 5">
            <a:extLst>
              <a:ext uri="{FF2B5EF4-FFF2-40B4-BE49-F238E27FC236}">
                <a16:creationId xmlns:a16="http://schemas.microsoft.com/office/drawing/2014/main" id="{AABD85AC-83F3-B3B9-B786-E31B48462C66}"/>
              </a:ext>
            </a:extLst>
          </p:cNvPr>
          <p:cNvGrpSpPr/>
          <p:nvPr/>
        </p:nvGrpSpPr>
        <p:grpSpPr>
          <a:xfrm>
            <a:off x="3592262" y="1555224"/>
            <a:ext cx="8131854" cy="4056165"/>
            <a:chOff x="6815620" y="2330121"/>
            <a:chExt cx="5265908" cy="2893260"/>
          </a:xfrm>
        </p:grpSpPr>
        <p:grpSp>
          <p:nvGrpSpPr>
            <p:cNvPr id="61" name="Group 60">
              <a:extLst>
                <a:ext uri="{FF2B5EF4-FFF2-40B4-BE49-F238E27FC236}">
                  <a16:creationId xmlns:a16="http://schemas.microsoft.com/office/drawing/2014/main" id="{A7215FF7-E693-457C-BD39-68AE507BA1B9}"/>
                </a:ext>
              </a:extLst>
            </p:cNvPr>
            <p:cNvGrpSpPr/>
            <p:nvPr/>
          </p:nvGrpSpPr>
          <p:grpSpPr>
            <a:xfrm>
              <a:off x="6815620" y="2330121"/>
              <a:ext cx="5265908" cy="2893260"/>
              <a:chOff x="-548507" y="477868"/>
              <a:chExt cx="11570449" cy="6357177"/>
            </a:xfrm>
          </p:grpSpPr>
          <p:sp>
            <p:nvSpPr>
              <p:cNvPr id="62" name="Freeform: Shape 61">
                <a:extLst>
                  <a:ext uri="{FF2B5EF4-FFF2-40B4-BE49-F238E27FC236}">
                    <a16:creationId xmlns:a16="http://schemas.microsoft.com/office/drawing/2014/main" id="{B629F60A-42AD-49FB-AC28-3485C07CA63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580978-7191-413C-AB51-B515B480158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4A1324C-468C-4636-B804-C73AD493733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8F8F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A20551-2497-4D8A-9F39-66A29084902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F084996-F9CF-4A1F-8E31-8AC2327357F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D8C284E3-BFC8-4DB2-B822-1C320F712A20}"/>
                  </a:ext>
                </a:extLst>
              </p:cNvPr>
              <p:cNvGrpSpPr/>
              <p:nvPr/>
            </p:nvGrpSpPr>
            <p:grpSpPr>
              <a:xfrm>
                <a:off x="1606" y="6382978"/>
                <a:ext cx="413937" cy="115242"/>
                <a:chOff x="5955" y="6353672"/>
                <a:chExt cx="413937" cy="115242"/>
              </a:xfrm>
            </p:grpSpPr>
            <p:sp>
              <p:nvSpPr>
                <p:cNvPr id="72" name="Rectangle: Rounded Corners 71">
                  <a:extLst>
                    <a:ext uri="{FF2B5EF4-FFF2-40B4-BE49-F238E27FC236}">
                      <a16:creationId xmlns:a16="http://schemas.microsoft.com/office/drawing/2014/main" id="{A644A679-F23D-4509-BBA6-71880A3836F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15E2DE2-6F03-49F1-89D7-00F0A16600F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7F27D85-B7F4-4B53-BCFA-CAB926416EDD}"/>
                  </a:ext>
                </a:extLst>
              </p:cNvPr>
              <p:cNvGrpSpPr/>
              <p:nvPr/>
            </p:nvGrpSpPr>
            <p:grpSpPr>
              <a:xfrm>
                <a:off x="9855291" y="6381600"/>
                <a:ext cx="885989" cy="115242"/>
                <a:chOff x="5955" y="6353672"/>
                <a:chExt cx="413937" cy="115242"/>
              </a:xfrm>
            </p:grpSpPr>
            <p:sp>
              <p:nvSpPr>
                <p:cNvPr id="70" name="Rectangle: Rounded Corners 69">
                  <a:extLst>
                    <a:ext uri="{FF2B5EF4-FFF2-40B4-BE49-F238E27FC236}">
                      <a16:creationId xmlns:a16="http://schemas.microsoft.com/office/drawing/2014/main" id="{93545232-D7E8-4412-A4AF-DF67CD1F83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B8C433F1-EA3D-4EA0-893F-8A0E8858F38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Rectangle 4">
              <a:extLst>
                <a:ext uri="{FF2B5EF4-FFF2-40B4-BE49-F238E27FC236}">
                  <a16:creationId xmlns:a16="http://schemas.microsoft.com/office/drawing/2014/main" id="{DF0CF2BC-88E1-0E64-137C-10C52FC5A52F}"/>
                </a:ext>
              </a:extLst>
            </p:cNvPr>
            <p:cNvSpPr/>
            <p:nvPr/>
          </p:nvSpPr>
          <p:spPr>
            <a:xfrm>
              <a:off x="7588037" y="2523198"/>
              <a:ext cx="602195" cy="22585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12" name="Picture 11">
            <a:extLst>
              <a:ext uri="{FF2B5EF4-FFF2-40B4-BE49-F238E27FC236}">
                <a16:creationId xmlns:a16="http://schemas.microsoft.com/office/drawing/2014/main" id="{450921A9-BC36-5C12-0841-532B2410C6DE}"/>
              </a:ext>
            </a:extLst>
          </p:cNvPr>
          <p:cNvPicPr>
            <a:picLocks noChangeAspect="1"/>
          </p:cNvPicPr>
          <p:nvPr/>
        </p:nvPicPr>
        <p:blipFill>
          <a:blip r:embed="rId3"/>
          <a:stretch>
            <a:fillRect/>
          </a:stretch>
        </p:blipFill>
        <p:spPr>
          <a:xfrm>
            <a:off x="1130520" y="2155678"/>
            <a:ext cx="1625031" cy="2752690"/>
          </a:xfrm>
          <a:prstGeom prst="rect">
            <a:avLst/>
          </a:prstGeom>
        </p:spPr>
      </p:pic>
      <p:pic>
        <p:nvPicPr>
          <p:cNvPr id="14" name="Picture 13">
            <a:extLst>
              <a:ext uri="{FF2B5EF4-FFF2-40B4-BE49-F238E27FC236}">
                <a16:creationId xmlns:a16="http://schemas.microsoft.com/office/drawing/2014/main" id="{6F040AAB-2764-2C8D-9832-799CF3B27FDA}"/>
              </a:ext>
            </a:extLst>
          </p:cNvPr>
          <p:cNvPicPr>
            <a:picLocks noChangeAspect="1"/>
          </p:cNvPicPr>
          <p:nvPr/>
        </p:nvPicPr>
        <p:blipFill>
          <a:blip r:embed="rId4"/>
          <a:stretch>
            <a:fillRect/>
          </a:stretch>
        </p:blipFill>
        <p:spPr>
          <a:xfrm>
            <a:off x="4785063" y="1961681"/>
            <a:ext cx="5747027" cy="2610319"/>
          </a:xfrm>
          <a:prstGeom prst="rect">
            <a:avLst/>
          </a:prstGeom>
        </p:spPr>
      </p:pic>
    </p:spTree>
    <p:extLst>
      <p:ext uri="{BB962C8B-B14F-4D97-AF65-F5344CB8AC3E}">
        <p14:creationId xmlns:p14="http://schemas.microsoft.com/office/powerpoint/2010/main" val="236897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8C555B-1D2E-E823-B89F-CF4F59BC611D}"/>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8816" r="8816"/>
          <a:stretch>
            <a:fillRect/>
          </a:stretch>
        </p:blipFill>
        <p:spPr>
          <a:xfrm>
            <a:off x="1729385" y="1402118"/>
            <a:ext cx="8804275" cy="4926012"/>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3061830" y="605269"/>
            <a:ext cx="606833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GITH ACTION </a:t>
            </a:r>
            <a:r>
              <a:rPr lang="en-US" altLang="ko-KR" sz="3200" b="1" dirty="0">
                <a:solidFill>
                  <a:schemeClr val="accent1"/>
                </a:solidFill>
                <a:latin typeface="+mj-lt"/>
                <a:cs typeface="Arial" pitchFamily="34" charset="0"/>
              </a:rPr>
              <a:t>TEST RESULTS</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306502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28ECB5-1B1E-CB7D-7685-54E0D335B2EE}"/>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26" r="2326"/>
          <a:stretch/>
        </p:blipFill>
        <p:spPr>
          <a:xfrm>
            <a:off x="1797050" y="1483837"/>
            <a:ext cx="8597900" cy="4811712"/>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2632428" y="642604"/>
            <a:ext cx="6927143"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SONARLINT </a:t>
            </a:r>
            <a:r>
              <a:rPr lang="en-US" altLang="ko-KR" sz="3200" b="1" dirty="0">
                <a:solidFill>
                  <a:schemeClr val="accent1"/>
                </a:solidFill>
                <a:latin typeface="+mj-lt"/>
                <a:cs typeface="Arial" pitchFamily="34" charset="0"/>
              </a:rPr>
              <a:t>CODE QUALITY TEST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70474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EA245-DE78-CBC8-86EB-759E3F135BA3}"/>
              </a:ext>
            </a:extLst>
          </p:cNvPr>
          <p:cNvSpPr/>
          <p:nvPr/>
        </p:nvSpPr>
        <p:spPr>
          <a:xfrm>
            <a:off x="-108284" y="0"/>
            <a:ext cx="12300284" cy="7022979"/>
          </a:xfrm>
          <a:prstGeom prst="rect">
            <a:avLst/>
          </a:prstGeom>
          <a:solidFill>
            <a:schemeClr val="accent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AC7D532-F637-4F2C-B48A-9B72A273DAD3}"/>
              </a:ext>
            </a:extLst>
          </p:cNvPr>
          <p:cNvSpPr>
            <a:spLocks noGrp="1"/>
          </p:cNvSpPr>
          <p:nvPr>
            <p:ph type="body" sz="quarter" idx="4294967295"/>
          </p:nvPr>
        </p:nvSpPr>
        <p:spPr>
          <a:xfrm>
            <a:off x="619125" y="448010"/>
            <a:ext cx="11572875" cy="723900"/>
          </a:xfrm>
          <a:prstGeom prst="rect">
            <a:avLst/>
          </a:prstGeom>
        </p:spPr>
        <p:txBody>
          <a:bodyPr/>
          <a:lstStyle/>
          <a:p>
            <a:pPr marL="0" indent="0">
              <a:buNone/>
            </a:pPr>
            <a:r>
              <a:rPr lang="en-US" sz="4800" dirty="0">
                <a:solidFill>
                  <a:schemeClr val="bg1"/>
                </a:solidFill>
              </a:rPr>
              <a:t>PROBLEM STATEMENT</a:t>
            </a:r>
          </a:p>
        </p:txBody>
      </p:sp>
      <p:sp>
        <p:nvSpPr>
          <p:cNvPr id="8" name="TextBox 7">
            <a:extLst>
              <a:ext uri="{FF2B5EF4-FFF2-40B4-BE49-F238E27FC236}">
                <a16:creationId xmlns:a16="http://schemas.microsoft.com/office/drawing/2014/main" id="{F0D7CE6C-98A2-46A5-A629-9616EAEA3B93}"/>
              </a:ext>
            </a:extLst>
          </p:cNvPr>
          <p:cNvSpPr txBox="1"/>
          <p:nvPr/>
        </p:nvSpPr>
        <p:spPr>
          <a:xfrm>
            <a:off x="619125" y="1430319"/>
            <a:ext cx="9281514"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Sri Lanka's agricultural sector has seen limited progress since independence, lagging notably behind other nations that have embraced modern technologies like the Internet of Things (IoT) and Machine Learning (ML). While these advancements have revolutionized farming globally, increasing production and efficiency, their adoption in Sri Lanka remains minimal.</a:t>
            </a:r>
            <a:endParaRPr lang="ko-KR" altLang="en-US" sz="1600" dirty="0">
              <a:solidFill>
                <a:schemeClr val="bg1"/>
              </a:solidFill>
              <a:cs typeface="Arial" pitchFamily="34" charset="0"/>
            </a:endParaRPr>
          </a:p>
        </p:txBody>
      </p:sp>
      <p:grpSp>
        <p:nvGrpSpPr>
          <p:cNvPr id="9" name="Group 32">
            <a:extLst>
              <a:ext uri="{FF2B5EF4-FFF2-40B4-BE49-F238E27FC236}">
                <a16:creationId xmlns:a16="http://schemas.microsoft.com/office/drawing/2014/main" id="{2C8B0C2D-1186-4643-9526-E69D88607303}"/>
              </a:ext>
            </a:extLst>
          </p:cNvPr>
          <p:cNvGrpSpPr/>
          <p:nvPr/>
        </p:nvGrpSpPr>
        <p:grpSpPr>
          <a:xfrm>
            <a:off x="1618139" y="2947519"/>
            <a:ext cx="4098318" cy="1096026"/>
            <a:chOff x="4862377" y="4215255"/>
            <a:chExt cx="1656184" cy="1096026"/>
          </a:xfrm>
        </p:grpSpPr>
        <p:sp>
          <p:nvSpPr>
            <p:cNvPr id="10" name="TextBox 9">
              <a:extLst>
                <a:ext uri="{FF2B5EF4-FFF2-40B4-BE49-F238E27FC236}">
                  <a16:creationId xmlns:a16="http://schemas.microsoft.com/office/drawing/2014/main" id="{F2FF8432-8E78-4504-B9AF-43B7C02DEB0D}"/>
                </a:ext>
              </a:extLst>
            </p:cNvPr>
            <p:cNvSpPr txBox="1"/>
            <p:nvPr/>
          </p:nvSpPr>
          <p:spPr>
            <a:xfrm>
              <a:off x="4862377" y="4572617"/>
              <a:ext cx="1656184" cy="738664"/>
            </a:xfrm>
            <a:prstGeom prst="rect">
              <a:avLst/>
            </a:prstGeom>
            <a:noFill/>
          </p:spPr>
          <p:txBody>
            <a:bodyPr wrap="square" rtlCol="0">
              <a:spAutoFit/>
            </a:bodyPr>
            <a:lstStyle/>
            <a:p>
              <a:r>
                <a:rPr lang="en-GB" altLang="ko-KR" sz="1400" dirty="0">
                  <a:solidFill>
                    <a:schemeClr val="bg1"/>
                  </a:solidFill>
                  <a:cs typeface="Arial" pitchFamily="34" charset="0"/>
                </a:rPr>
                <a:t>There's a significant absence of advanced technologies such as IoT and ML in the local agricultural practices.</a:t>
              </a:r>
              <a:endParaRPr lang="ko-KR" altLang="en-US" sz="1400" dirty="0">
                <a:solidFill>
                  <a:schemeClr val="bg1"/>
                </a:solidFill>
                <a:cs typeface="Arial" pitchFamily="34" charset="0"/>
              </a:endParaRPr>
            </a:p>
          </p:txBody>
        </p:sp>
        <p:sp>
          <p:nvSpPr>
            <p:cNvPr id="11" name="TextBox 10">
              <a:extLst>
                <a:ext uri="{FF2B5EF4-FFF2-40B4-BE49-F238E27FC236}">
                  <a16:creationId xmlns:a16="http://schemas.microsoft.com/office/drawing/2014/main" id="{F1810663-BEC5-4F87-A74A-AEF7E11C567D}"/>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Technological Gap</a:t>
              </a:r>
            </a:p>
          </p:txBody>
        </p:sp>
      </p:grpSp>
      <p:grpSp>
        <p:nvGrpSpPr>
          <p:cNvPr id="12" name="Group 32">
            <a:extLst>
              <a:ext uri="{FF2B5EF4-FFF2-40B4-BE49-F238E27FC236}">
                <a16:creationId xmlns:a16="http://schemas.microsoft.com/office/drawing/2014/main" id="{AD0295DF-4573-4064-B0C5-C1400686FCDB}"/>
              </a:ext>
            </a:extLst>
          </p:cNvPr>
          <p:cNvGrpSpPr/>
          <p:nvPr/>
        </p:nvGrpSpPr>
        <p:grpSpPr>
          <a:xfrm>
            <a:off x="1618139" y="4350464"/>
            <a:ext cx="4098318" cy="1897640"/>
            <a:chOff x="4862377" y="4215255"/>
            <a:chExt cx="1656184" cy="1897640"/>
          </a:xfrm>
        </p:grpSpPr>
        <p:sp>
          <p:nvSpPr>
            <p:cNvPr id="13" name="TextBox 12">
              <a:extLst>
                <a:ext uri="{FF2B5EF4-FFF2-40B4-BE49-F238E27FC236}">
                  <a16:creationId xmlns:a16="http://schemas.microsoft.com/office/drawing/2014/main" id="{0852EF5A-1757-4653-BCC8-B6FC4893CB99}"/>
                </a:ext>
              </a:extLst>
            </p:cNvPr>
            <p:cNvSpPr txBox="1"/>
            <p:nvPr/>
          </p:nvSpPr>
          <p:spPr>
            <a:xfrm>
              <a:off x="4862377" y="4512457"/>
              <a:ext cx="1656184" cy="1600438"/>
            </a:xfrm>
            <a:prstGeom prst="rect">
              <a:avLst/>
            </a:prstGeom>
            <a:noFill/>
          </p:spPr>
          <p:txBody>
            <a:bodyPr wrap="square" rtlCol="0">
              <a:spAutoFit/>
            </a:bodyPr>
            <a:lstStyle/>
            <a:p>
              <a:r>
                <a:rPr lang="en-GB" altLang="ko-KR" sz="1400" dirty="0">
                  <a:solidFill>
                    <a:schemeClr val="bg1"/>
                  </a:solidFill>
                  <a:cs typeface="Arial" pitchFamily="34" charset="0"/>
                </a:rPr>
                <a:t>Sri Lanka's diverse agricultural landscape, varying widely across different regions in climate and geography, poses a unique challenge. The Central Province and the North Central Province, for example, differ greatly in temperature and precipitation, affecting what crops can feasibly be cultivated.</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8388C0D3-3E60-4199-860A-698D2AF63D0B}"/>
                </a:ext>
              </a:extLst>
            </p:cNvPr>
            <p:cNvSpPr txBox="1"/>
            <p:nvPr/>
          </p:nvSpPr>
          <p:spPr>
            <a:xfrm>
              <a:off x="4862377" y="4215255"/>
              <a:ext cx="1656184" cy="338554"/>
            </a:xfrm>
            <a:prstGeom prst="rect">
              <a:avLst/>
            </a:prstGeom>
            <a:noFill/>
          </p:spPr>
          <p:txBody>
            <a:bodyPr wrap="square" rtlCol="0" anchor="ctr">
              <a:spAutoFit/>
            </a:bodyPr>
            <a:lstStyle/>
            <a:p>
              <a:r>
                <a:rPr lang="en-US" altLang="ko-KR" sz="1600" b="1" dirty="0">
                  <a:solidFill>
                    <a:schemeClr val="bg1"/>
                  </a:solidFill>
                </a:rPr>
                <a:t>Geographical and Climatic Diversity</a:t>
              </a:r>
            </a:p>
          </p:txBody>
        </p:sp>
      </p:grpSp>
      <p:grpSp>
        <p:nvGrpSpPr>
          <p:cNvPr id="17" name="Group 16">
            <a:extLst>
              <a:ext uri="{FF2B5EF4-FFF2-40B4-BE49-F238E27FC236}">
                <a16:creationId xmlns:a16="http://schemas.microsoft.com/office/drawing/2014/main" id="{7959FC7F-3ED8-29E1-14ED-B55909BE6A74}"/>
              </a:ext>
            </a:extLst>
          </p:cNvPr>
          <p:cNvGrpSpPr/>
          <p:nvPr/>
        </p:nvGrpSpPr>
        <p:grpSpPr>
          <a:xfrm>
            <a:off x="619125" y="4994095"/>
            <a:ext cx="610378" cy="610378"/>
            <a:chOff x="619125" y="4487317"/>
            <a:chExt cx="610378" cy="610378"/>
          </a:xfrm>
        </p:grpSpPr>
        <p:sp>
          <p:nvSpPr>
            <p:cNvPr id="7" name="Oval 9">
              <a:extLst>
                <a:ext uri="{FF2B5EF4-FFF2-40B4-BE49-F238E27FC236}">
                  <a16:creationId xmlns:a16="http://schemas.microsoft.com/office/drawing/2014/main" id="{6BE15F63-7E4D-4712-B650-98CAB41BEAB3}"/>
                </a:ext>
              </a:extLst>
            </p:cNvPr>
            <p:cNvSpPr/>
            <p:nvPr/>
          </p:nvSpPr>
          <p:spPr>
            <a:xfrm>
              <a:off x="619125" y="4487317"/>
              <a:ext cx="610378" cy="610378"/>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ounded Rectangle 27">
              <a:extLst>
                <a:ext uri="{FF2B5EF4-FFF2-40B4-BE49-F238E27FC236}">
                  <a16:creationId xmlns:a16="http://schemas.microsoft.com/office/drawing/2014/main" id="{0CA364CC-A5AB-4CAB-B739-F273A838E6B6}"/>
                </a:ext>
              </a:extLst>
            </p:cNvPr>
            <p:cNvSpPr/>
            <p:nvPr/>
          </p:nvSpPr>
          <p:spPr>
            <a:xfrm>
              <a:off x="783396" y="4657599"/>
              <a:ext cx="281838" cy="21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8" name="Group 17">
            <a:extLst>
              <a:ext uri="{FF2B5EF4-FFF2-40B4-BE49-F238E27FC236}">
                <a16:creationId xmlns:a16="http://schemas.microsoft.com/office/drawing/2014/main" id="{5524B4B8-E5D7-A128-5375-C5CA96339D9C}"/>
              </a:ext>
            </a:extLst>
          </p:cNvPr>
          <p:cNvGrpSpPr/>
          <p:nvPr/>
        </p:nvGrpSpPr>
        <p:grpSpPr>
          <a:xfrm>
            <a:off x="619125" y="3212254"/>
            <a:ext cx="610378" cy="610378"/>
            <a:chOff x="619125" y="3084372"/>
            <a:chExt cx="610378" cy="610378"/>
          </a:xfrm>
        </p:grpSpPr>
        <p:sp>
          <p:nvSpPr>
            <p:cNvPr id="6" name="Oval 8">
              <a:extLst>
                <a:ext uri="{FF2B5EF4-FFF2-40B4-BE49-F238E27FC236}">
                  <a16:creationId xmlns:a16="http://schemas.microsoft.com/office/drawing/2014/main" id="{31C4E32A-1284-4855-AA77-315C10CB0635}"/>
                </a:ext>
              </a:extLst>
            </p:cNvPr>
            <p:cNvSpPr/>
            <p:nvPr/>
          </p:nvSpPr>
          <p:spPr>
            <a:xfrm>
              <a:off x="619125" y="3084372"/>
              <a:ext cx="610378" cy="61037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7">
              <a:extLst>
                <a:ext uri="{FF2B5EF4-FFF2-40B4-BE49-F238E27FC236}">
                  <a16:creationId xmlns:a16="http://schemas.microsoft.com/office/drawing/2014/main" id="{F870EC80-B6F0-400E-BCD0-1F388EB57155}"/>
                </a:ext>
              </a:extLst>
            </p:cNvPr>
            <p:cNvSpPr/>
            <p:nvPr/>
          </p:nvSpPr>
          <p:spPr>
            <a:xfrm>
              <a:off x="784032" y="3233267"/>
              <a:ext cx="286541" cy="2472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66867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B8FC2B-6BF9-669A-8207-5E94D20E4F7A}"/>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74" r="2374"/>
          <a:stretch/>
        </p:blipFill>
        <p:spPr>
          <a:xfrm>
            <a:off x="1797050" y="1502734"/>
            <a:ext cx="8597900" cy="4810125"/>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2238335" y="652052"/>
            <a:ext cx="771532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UI </a:t>
            </a:r>
            <a:r>
              <a:rPr lang="en-US" altLang="ko-KR" sz="3200" b="1" dirty="0">
                <a:solidFill>
                  <a:schemeClr val="accent1"/>
                </a:solidFill>
                <a:latin typeface="+mj-lt"/>
                <a:cs typeface="Arial" pitchFamily="34" charset="0"/>
              </a:rPr>
              <a:t>AUTOMATION 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46584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2D4EC3-4776-FB18-9FD2-A4F128D48E8D}"/>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223" r="2223"/>
          <a:stretch/>
        </p:blipFill>
        <p:spPr>
          <a:xfrm>
            <a:off x="1797048" y="1502732"/>
            <a:ext cx="8597900" cy="4810125"/>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2238333" y="652051"/>
            <a:ext cx="7715329"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UI </a:t>
            </a:r>
            <a:r>
              <a:rPr lang="en-US" altLang="ko-KR" sz="3200" b="1" dirty="0">
                <a:solidFill>
                  <a:schemeClr val="accent1"/>
                </a:solidFill>
                <a:latin typeface="+mj-lt"/>
                <a:cs typeface="Arial" pitchFamily="34" charset="0"/>
              </a:rPr>
              <a:t>AUTOMATION 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29568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22A9D-ABD6-7D2E-1BE0-DCD66562E903}"/>
              </a:ext>
            </a:extLst>
          </p:cNvPr>
          <p:cNvSpPr/>
          <p:nvPr/>
        </p:nvSpPr>
        <p:spPr>
          <a:xfrm>
            <a:off x="369507" y="386145"/>
            <a:ext cx="11452986" cy="60857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Placeholder 4">
            <a:extLst>
              <a:ext uri="{FF2B5EF4-FFF2-40B4-BE49-F238E27FC236}">
                <a16:creationId xmlns:a16="http://schemas.microsoft.com/office/drawing/2014/main" id="{F5351BF3-A799-2D10-3266-EB64A68810C4}"/>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326" r="2326"/>
          <a:stretch/>
        </p:blipFill>
        <p:spPr>
          <a:xfrm>
            <a:off x="1666421" y="460037"/>
            <a:ext cx="8597900" cy="4810125"/>
          </a:xfrm>
          <a:prstGeom prst="rect">
            <a:avLst/>
          </a:prstGeom>
          <a:ln>
            <a:solidFill>
              <a:schemeClr val="tx1"/>
            </a:solidFill>
          </a:ln>
        </p:spPr>
      </p:pic>
      <p:sp>
        <p:nvSpPr>
          <p:cNvPr id="6" name="TextBox 5">
            <a:extLst>
              <a:ext uri="{FF2B5EF4-FFF2-40B4-BE49-F238E27FC236}">
                <a16:creationId xmlns:a16="http://schemas.microsoft.com/office/drawing/2014/main" id="{7EF3C3CE-0249-421D-A765-E28B52063377}"/>
              </a:ext>
            </a:extLst>
          </p:cNvPr>
          <p:cNvSpPr txBox="1"/>
          <p:nvPr/>
        </p:nvSpPr>
        <p:spPr>
          <a:xfrm>
            <a:off x="3219854" y="5578621"/>
            <a:ext cx="8163774" cy="584775"/>
          </a:xfrm>
          <a:prstGeom prst="rect">
            <a:avLst/>
          </a:prstGeom>
          <a:noFill/>
        </p:spPr>
        <p:txBody>
          <a:bodyPr wrap="square" rtlCol="0">
            <a:spAutoFit/>
          </a:bodyPr>
          <a:lstStyle/>
          <a:p>
            <a:pPr algn="ctr"/>
            <a:r>
              <a:rPr lang="en-US" altLang="ko-KR" sz="3200" b="1" dirty="0">
                <a:solidFill>
                  <a:schemeClr val="tx1">
                    <a:lumMod val="65000"/>
                    <a:lumOff val="35000"/>
                  </a:schemeClr>
                </a:solidFill>
                <a:latin typeface="+mj-lt"/>
                <a:cs typeface="Arial" pitchFamily="34" charset="0"/>
              </a:rPr>
              <a:t>LOAD &amp; PERFORMANCE </a:t>
            </a:r>
            <a:r>
              <a:rPr lang="en-US" altLang="ko-KR" sz="3200" b="1" dirty="0">
                <a:solidFill>
                  <a:schemeClr val="accent1"/>
                </a:solidFill>
                <a:latin typeface="+mj-lt"/>
                <a:cs typeface="Arial" pitchFamily="34" charset="0"/>
              </a:rPr>
              <a:t>TEST RESULT</a:t>
            </a:r>
            <a:endParaRPr lang="en-US" altLang="ko-KR" sz="32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148377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E21F20-162C-6D11-31F6-1F5F376A9A91}"/>
              </a:ext>
            </a:extLst>
          </p:cNvPr>
          <p:cNvGrpSpPr/>
          <p:nvPr/>
        </p:nvGrpSpPr>
        <p:grpSpPr>
          <a:xfrm>
            <a:off x="326571" y="1217386"/>
            <a:ext cx="11538857" cy="4423228"/>
            <a:chOff x="108857" y="1217386"/>
            <a:chExt cx="11538857" cy="4423228"/>
          </a:xfrm>
        </p:grpSpPr>
        <p:sp>
          <p:nvSpPr>
            <p:cNvPr id="2" name="Rectangle: Rounded Corners 1">
              <a:extLst>
                <a:ext uri="{FF2B5EF4-FFF2-40B4-BE49-F238E27FC236}">
                  <a16:creationId xmlns:a16="http://schemas.microsoft.com/office/drawing/2014/main" id="{467ECD6F-6B12-4418-9F67-3DF59DBCE1FC}"/>
                </a:ext>
              </a:extLst>
            </p:cNvPr>
            <p:cNvSpPr/>
            <p:nvPr/>
          </p:nvSpPr>
          <p:spPr>
            <a:xfrm>
              <a:off x="108857" y="1217386"/>
              <a:ext cx="11538857" cy="4423228"/>
            </a:xfrm>
            <a:prstGeom prst="roundRect">
              <a:avLst>
                <a:gd name="adj" fmla="val 6250"/>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55CB56A-FDBF-8328-F87B-6BED6EF78593}"/>
                </a:ext>
              </a:extLst>
            </p:cNvPr>
            <p:cNvGrpSpPr/>
            <p:nvPr/>
          </p:nvGrpSpPr>
          <p:grpSpPr>
            <a:xfrm>
              <a:off x="499624" y="1606761"/>
              <a:ext cx="10757323" cy="3644478"/>
              <a:chOff x="717338" y="869575"/>
              <a:chExt cx="10757323" cy="3644478"/>
            </a:xfrm>
          </p:grpSpPr>
          <p:sp>
            <p:nvSpPr>
              <p:cNvPr id="5" name="TextBox 4">
                <a:extLst>
                  <a:ext uri="{FF2B5EF4-FFF2-40B4-BE49-F238E27FC236}">
                    <a16:creationId xmlns:a16="http://schemas.microsoft.com/office/drawing/2014/main" id="{2BC2FD05-8DC1-417C-85E7-0454762E4459}"/>
                  </a:ext>
                </a:extLst>
              </p:cNvPr>
              <p:cNvSpPr txBox="1"/>
              <p:nvPr/>
            </p:nvSpPr>
            <p:spPr>
              <a:xfrm>
                <a:off x="3311230" y="869575"/>
                <a:ext cx="5569540" cy="553998"/>
              </a:xfrm>
              <a:prstGeom prst="rect">
                <a:avLst/>
              </a:prstGeom>
              <a:noFill/>
            </p:spPr>
            <p:txBody>
              <a:bodyPr wrap="square" lIns="48000" tIns="0" rIns="24000" bIns="0" rtlCol="0">
                <a:spAutoFit/>
              </a:bodyPr>
              <a:lstStyle/>
              <a:p>
                <a:pPr algn="ctr"/>
                <a:r>
                  <a:rPr lang="en-US" altLang="ko-KR" sz="3600" b="1" dirty="0">
                    <a:solidFill>
                      <a:schemeClr val="bg1"/>
                    </a:solidFill>
                    <a:latin typeface="+mj-lt"/>
                    <a:cs typeface="Arial" pitchFamily="34" charset="0"/>
                  </a:rPr>
                  <a:t>CONCLUSION</a:t>
                </a:r>
                <a:endParaRPr lang="ko-KR" altLang="en-US" sz="3600" b="1" dirty="0">
                  <a:solidFill>
                    <a:schemeClr val="bg1"/>
                  </a:solidFill>
                  <a:latin typeface="+mj-lt"/>
                  <a:cs typeface="Arial" pitchFamily="34" charset="0"/>
                </a:endParaRPr>
              </a:p>
            </p:txBody>
          </p:sp>
          <p:grpSp>
            <p:nvGrpSpPr>
              <p:cNvPr id="7" name="Group 6">
                <a:extLst>
                  <a:ext uri="{FF2B5EF4-FFF2-40B4-BE49-F238E27FC236}">
                    <a16:creationId xmlns:a16="http://schemas.microsoft.com/office/drawing/2014/main" id="{23BD6D5D-F1FE-8A25-A34E-AEB0CA943C97}"/>
                  </a:ext>
                </a:extLst>
              </p:cNvPr>
              <p:cNvGrpSpPr/>
              <p:nvPr/>
            </p:nvGrpSpPr>
            <p:grpSpPr>
              <a:xfrm>
                <a:off x="717338" y="1743783"/>
                <a:ext cx="10757323" cy="2770270"/>
                <a:chOff x="717338" y="1743783"/>
                <a:chExt cx="10757323" cy="2770270"/>
              </a:xfrm>
            </p:grpSpPr>
            <p:sp>
              <p:nvSpPr>
                <p:cNvPr id="4" name="TextBox 3">
                  <a:extLst>
                    <a:ext uri="{FF2B5EF4-FFF2-40B4-BE49-F238E27FC236}">
                      <a16:creationId xmlns:a16="http://schemas.microsoft.com/office/drawing/2014/main" id="{65C11D1D-EEE1-46CC-92A3-A2B02AA1E951}"/>
                    </a:ext>
                  </a:extLst>
                </p:cNvPr>
                <p:cNvSpPr txBox="1"/>
                <p:nvPr/>
              </p:nvSpPr>
              <p:spPr>
                <a:xfrm>
                  <a:off x="717340" y="1743783"/>
                  <a:ext cx="10757321" cy="923330"/>
                </a:xfrm>
                <a:prstGeom prst="rect">
                  <a:avLst/>
                </a:prstGeom>
                <a:noFill/>
              </p:spPr>
              <p:txBody>
                <a:bodyPr wrap="square" rtlCol="0">
                  <a:spAutoFit/>
                </a:bodyPr>
                <a:lstStyle/>
                <a:p>
                  <a:pPr algn="just"/>
                  <a:r>
                    <a:rPr lang="en-GB" altLang="ko-KR" dirty="0">
                      <a:solidFill>
                        <a:schemeClr val="bg1"/>
                      </a:solidFill>
                      <a:cs typeface="Arial" pitchFamily="34" charset="0"/>
                    </a:rPr>
                    <a:t>This research demonstrated that the integration of Internet of Things (IoT) and Machine Learning (ML) technologies can significantly enhance crop selection processes and overall agricultural productivity in Sri Lanka.</a:t>
                  </a:r>
                  <a:endParaRPr lang="ko-KR" altLang="en-US" dirty="0">
                    <a:solidFill>
                      <a:schemeClr val="bg1"/>
                    </a:solidFill>
                    <a:cs typeface="Arial" pitchFamily="34" charset="0"/>
                  </a:endParaRPr>
                </a:p>
              </p:txBody>
            </p:sp>
            <p:sp>
              <p:nvSpPr>
                <p:cNvPr id="3" name="TextBox 2">
                  <a:extLst>
                    <a:ext uri="{FF2B5EF4-FFF2-40B4-BE49-F238E27FC236}">
                      <a16:creationId xmlns:a16="http://schemas.microsoft.com/office/drawing/2014/main" id="{BFE38C5A-665A-4890-588D-165D3212E933}"/>
                    </a:ext>
                  </a:extLst>
                </p:cNvPr>
                <p:cNvSpPr txBox="1"/>
                <p:nvPr/>
              </p:nvSpPr>
              <p:spPr>
                <a:xfrm>
                  <a:off x="717339" y="2944252"/>
                  <a:ext cx="10757321" cy="646331"/>
                </a:xfrm>
                <a:prstGeom prst="rect">
                  <a:avLst/>
                </a:prstGeom>
                <a:noFill/>
              </p:spPr>
              <p:txBody>
                <a:bodyPr wrap="square" rtlCol="0">
                  <a:spAutoFit/>
                </a:bodyPr>
                <a:lstStyle/>
                <a:p>
                  <a:pPr algn="just"/>
                  <a:r>
                    <a:rPr lang="en-GB" altLang="ko-KR" dirty="0">
                      <a:solidFill>
                        <a:schemeClr val="bg1"/>
                      </a:solidFill>
                      <a:cs typeface="Arial" pitchFamily="34" charset="0"/>
                    </a:rPr>
                    <a:t>The application of these technologies enabled precise monitoring and analysis of environmental and soil conditions, leading to more informed and effective farming decisions.</a:t>
                  </a:r>
                  <a:endParaRPr lang="ko-KR" altLang="en-US" dirty="0">
                    <a:solidFill>
                      <a:schemeClr val="bg1"/>
                    </a:solidFill>
                    <a:cs typeface="Arial" pitchFamily="34" charset="0"/>
                  </a:endParaRPr>
                </a:p>
              </p:txBody>
            </p:sp>
            <p:sp>
              <p:nvSpPr>
                <p:cNvPr id="6" name="TextBox 5">
                  <a:extLst>
                    <a:ext uri="{FF2B5EF4-FFF2-40B4-BE49-F238E27FC236}">
                      <a16:creationId xmlns:a16="http://schemas.microsoft.com/office/drawing/2014/main" id="{B1E37F46-4F9B-280D-CBF1-FDBC6BCF4999}"/>
                    </a:ext>
                  </a:extLst>
                </p:cNvPr>
                <p:cNvSpPr txBox="1"/>
                <p:nvPr/>
              </p:nvSpPr>
              <p:spPr>
                <a:xfrm>
                  <a:off x="717338" y="3867722"/>
                  <a:ext cx="10757321" cy="646331"/>
                </a:xfrm>
                <a:prstGeom prst="rect">
                  <a:avLst/>
                </a:prstGeom>
                <a:noFill/>
              </p:spPr>
              <p:txBody>
                <a:bodyPr wrap="square" rtlCol="0">
                  <a:spAutoFit/>
                </a:bodyPr>
                <a:lstStyle/>
                <a:p>
                  <a:pPr algn="just"/>
                  <a:r>
                    <a:rPr lang="en-GB" altLang="ko-KR" dirty="0">
                      <a:solidFill>
                        <a:schemeClr val="bg1"/>
                      </a:solidFill>
                      <a:cs typeface="Arial" pitchFamily="34" charset="0"/>
                    </a:rPr>
                    <a:t>By adapting agriculture to technological advancements, Sri Lanka can improve food security, increase export opportunities, and bolster the national economy.</a:t>
                  </a:r>
                  <a:endParaRPr lang="ko-KR" altLang="en-US" dirty="0">
                    <a:solidFill>
                      <a:schemeClr val="bg1"/>
                    </a:solidFill>
                    <a:cs typeface="Arial" pitchFamily="34" charset="0"/>
                  </a:endParaRPr>
                </a:p>
              </p:txBody>
            </p:sp>
          </p:grpSp>
        </p:grpSp>
      </p:grpSp>
    </p:spTree>
    <p:extLst>
      <p:ext uri="{BB962C8B-B14F-4D97-AF65-F5344CB8AC3E}">
        <p14:creationId xmlns:p14="http://schemas.microsoft.com/office/powerpoint/2010/main" val="388336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644118" y="280081"/>
            <a:ext cx="10903763" cy="923330"/>
          </a:xfrm>
          <a:prstGeom prst="rect">
            <a:avLst/>
          </a:prstGeom>
          <a:noFill/>
        </p:spPr>
        <p:txBody>
          <a:bodyPr wrap="square" rtlCol="0" anchor="ctr">
            <a:spAutoFit/>
          </a:bodyPr>
          <a:lstStyle/>
          <a:p>
            <a:pPr algn="ctr"/>
            <a:r>
              <a:rPr lang="en-US" altLang="ko-KR" sz="5400" b="1" dirty="0">
                <a:solidFill>
                  <a:schemeClr val="bg1"/>
                </a:solidFill>
                <a:latin typeface="+mj-lt"/>
                <a:cs typeface="Arial" pitchFamily="34" charset="0"/>
              </a:rPr>
              <a:t>REFERENCES</a:t>
            </a:r>
            <a:endParaRPr lang="ko-KR" altLang="en-US" sz="5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192C123C-772C-4D4B-AC66-8E9D8666B982}"/>
              </a:ext>
            </a:extLst>
          </p:cNvPr>
          <p:cNvSpPr txBox="1"/>
          <p:nvPr/>
        </p:nvSpPr>
        <p:spPr>
          <a:xfrm>
            <a:off x="1182913" y="1484593"/>
            <a:ext cx="9826171" cy="5078313"/>
          </a:xfrm>
          <a:prstGeom prst="rect">
            <a:avLst/>
          </a:prstGeom>
          <a:noFill/>
        </p:spPr>
        <p:txBody>
          <a:bodyPr wrap="square" rtlCol="0">
            <a:spAutoFit/>
          </a:bodyPr>
          <a:lstStyle/>
          <a:p>
            <a:r>
              <a:rPr lang="en-US" altLang="ko-KR" sz="1200" dirty="0">
                <a:solidFill>
                  <a:schemeClr val="bg1"/>
                </a:solidFill>
                <a:cs typeface="Arial" pitchFamily="34" charset="0"/>
              </a:rPr>
              <a:t>1) </a:t>
            </a:r>
            <a:r>
              <a:rPr lang="en-US" altLang="ko-KR" sz="1200" dirty="0" err="1">
                <a:solidFill>
                  <a:schemeClr val="bg1"/>
                </a:solidFill>
                <a:cs typeface="Arial" pitchFamily="34" charset="0"/>
              </a:rPr>
              <a:t>AbdelRahman</a:t>
            </a:r>
            <a:r>
              <a:rPr lang="en-US" altLang="ko-KR" sz="1200" dirty="0">
                <a:solidFill>
                  <a:schemeClr val="bg1"/>
                </a:solidFill>
                <a:cs typeface="Arial" pitchFamily="34" charset="0"/>
              </a:rPr>
              <a:t>, M. A. E., Saleh, A. M., &amp; Arafat, S. M. (2022). Assessment of land suitability using a soil-indicator-based approach in a geomatics environment. Scientific Reports, 12(1). https://doi.org/10.1038/s41598-022-22727-7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2) Abubakar, A., Ishak, M. Y., Uddin, M. K., Abu Bakar, A., &amp; Mohammed, M. U. (2023). What does Modelling Tells us on the Influence of Certain Weather Parameters on Oil Palm Production in Peninsular Malaysia. Indian Journal of Agricultural Research, 57(1). https://doi.org/10.18805/IJARe.AF-715</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3) </a:t>
            </a:r>
            <a:r>
              <a:rPr lang="en-US" altLang="ko-KR" sz="1200" dirty="0" err="1">
                <a:solidFill>
                  <a:schemeClr val="bg1"/>
                </a:solidFill>
                <a:cs typeface="Arial" pitchFamily="34" charset="0"/>
              </a:rPr>
              <a:t>Affoh</a:t>
            </a:r>
            <a:r>
              <a:rPr lang="en-US" altLang="ko-KR" sz="1200" dirty="0">
                <a:solidFill>
                  <a:schemeClr val="bg1"/>
                </a:solidFill>
                <a:cs typeface="Arial" pitchFamily="34" charset="0"/>
              </a:rPr>
              <a:t>, R., Zheng, H., Zhang, X., Yu, W., &amp; Qu, C. (2023). Influences of Meteorological Factors on Maize and Sorghum Yield in Togo, West Africa. Land, 12(1). https://doi.org/10.3390/land12010123</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4) Ahmed, U., Lin, J. C. W., Srivastava, G., &amp; </a:t>
            </a:r>
            <a:r>
              <a:rPr lang="en-US" altLang="ko-KR" sz="1200" dirty="0" err="1">
                <a:solidFill>
                  <a:schemeClr val="bg1"/>
                </a:solidFill>
                <a:cs typeface="Arial" pitchFamily="34" charset="0"/>
              </a:rPr>
              <a:t>Djenouri</a:t>
            </a:r>
            <a:r>
              <a:rPr lang="en-US" altLang="ko-KR" sz="1200" dirty="0">
                <a:solidFill>
                  <a:schemeClr val="bg1"/>
                </a:solidFill>
                <a:cs typeface="Arial" pitchFamily="34" charset="0"/>
              </a:rPr>
              <a:t>, Y. (2021). A nutrient recommendation system for soil fertilization based on evolutionary computation. Computers and Electronics in Agriculture, 189. https://doi.org/10.1016/j.compag.2021.106407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5) </a:t>
            </a:r>
            <a:r>
              <a:rPr lang="en-US" altLang="ko-KR" sz="1200" dirty="0" err="1">
                <a:solidFill>
                  <a:schemeClr val="bg1"/>
                </a:solidFill>
                <a:cs typeface="Arial" pitchFamily="34" charset="0"/>
              </a:rPr>
              <a:t>Alhajj</a:t>
            </a:r>
            <a:r>
              <a:rPr lang="en-US" altLang="ko-KR" sz="1200" dirty="0">
                <a:solidFill>
                  <a:schemeClr val="bg1"/>
                </a:solidFill>
                <a:cs typeface="Arial" pitchFamily="34" charset="0"/>
              </a:rPr>
              <a:t> Ali, S., Vivaldi, G. A., Garofalo, S. Pietro, Costanza, L., &amp; </a:t>
            </a:r>
            <a:r>
              <a:rPr lang="en-US" altLang="ko-KR" sz="1200" dirty="0" err="1">
                <a:solidFill>
                  <a:schemeClr val="bg1"/>
                </a:solidFill>
                <a:cs typeface="Arial" pitchFamily="34" charset="0"/>
              </a:rPr>
              <a:t>Camposeo</a:t>
            </a:r>
            <a:r>
              <a:rPr lang="en-US" altLang="ko-KR" sz="1200" dirty="0">
                <a:solidFill>
                  <a:schemeClr val="bg1"/>
                </a:solidFill>
                <a:cs typeface="Arial" pitchFamily="34" charset="0"/>
              </a:rPr>
              <a:t>, S. (2023). Land Suitability Analysis of Six Fruit Tree Species Immune/Resistant to Xylella fastidiosa as Alternative Crops in Infected Olive-Growing Areas. Agronomy, 13(2). https://doi.org/10.3390/agronomy13020547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8) </a:t>
            </a:r>
            <a:r>
              <a:rPr lang="en-US" altLang="ko-KR" sz="1200" dirty="0" err="1">
                <a:solidFill>
                  <a:schemeClr val="bg1"/>
                </a:solidFill>
                <a:cs typeface="Arial" pitchFamily="34" charset="0"/>
              </a:rPr>
              <a:t>Baldini</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Ferfuia</a:t>
            </a:r>
            <a:r>
              <a:rPr lang="en-US" altLang="ko-KR" sz="1200" dirty="0">
                <a:solidFill>
                  <a:schemeClr val="bg1"/>
                </a:solidFill>
                <a:cs typeface="Arial" pitchFamily="34" charset="0"/>
              </a:rPr>
              <a:t>, C., </a:t>
            </a:r>
            <a:r>
              <a:rPr lang="en-US" altLang="ko-KR" sz="1200" dirty="0" err="1">
                <a:solidFill>
                  <a:schemeClr val="bg1"/>
                </a:solidFill>
                <a:cs typeface="Arial" pitchFamily="34" charset="0"/>
              </a:rPr>
              <a:t>Zuliani</a:t>
            </a:r>
            <a:r>
              <a:rPr lang="en-US" altLang="ko-KR" sz="1200" dirty="0">
                <a:solidFill>
                  <a:schemeClr val="bg1"/>
                </a:solidFill>
                <a:cs typeface="Arial" pitchFamily="34" charset="0"/>
              </a:rPr>
              <a:t>, F., &amp; </a:t>
            </a:r>
            <a:r>
              <a:rPr lang="en-US" altLang="ko-KR" sz="1200" dirty="0" err="1">
                <a:solidFill>
                  <a:schemeClr val="bg1"/>
                </a:solidFill>
                <a:cs typeface="Arial" pitchFamily="34" charset="0"/>
              </a:rPr>
              <a:t>Danuso</a:t>
            </a:r>
            <a:r>
              <a:rPr lang="en-US" altLang="ko-KR" sz="1200" dirty="0">
                <a:solidFill>
                  <a:schemeClr val="bg1"/>
                </a:solidFill>
                <a:cs typeface="Arial" pitchFamily="34" charset="0"/>
              </a:rPr>
              <a:t>, F. (2020). Suitability assessment of different hemp (Cannabis sativa L.) varieties to the cultivation environment. Industrial Crops and Products, 143. https://doi.org/10.1016/j.indcrop.2019.111860</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9) Chiu, M. C., Chen, C. L., Chen, C. W., &amp; Lin, H. J. (2022). Weather fluctuation can override the effects of integrated nutrient management on fungal disease incidence in the rice fields in Taiwan. Scientific Reports, 12(1). https://doi.org/10.1038/s41598-022-08139-7</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10) Confalonieri, R., </a:t>
            </a:r>
            <a:r>
              <a:rPr lang="en-US" altLang="ko-KR" sz="1200" dirty="0" err="1">
                <a:solidFill>
                  <a:schemeClr val="bg1"/>
                </a:solidFill>
                <a:cs typeface="Arial" pitchFamily="34" charset="0"/>
              </a:rPr>
              <a:t>Francone</a:t>
            </a:r>
            <a:r>
              <a:rPr lang="en-US" altLang="ko-KR" sz="1200" dirty="0">
                <a:solidFill>
                  <a:schemeClr val="bg1"/>
                </a:solidFill>
                <a:cs typeface="Arial" pitchFamily="34" charset="0"/>
              </a:rPr>
              <a:t>, C., Cappelli, G., Stella, T., </a:t>
            </a:r>
            <a:r>
              <a:rPr lang="en-US" altLang="ko-KR" sz="1200" dirty="0" err="1">
                <a:solidFill>
                  <a:schemeClr val="bg1"/>
                </a:solidFill>
                <a:cs typeface="Arial" pitchFamily="34" charset="0"/>
              </a:rPr>
              <a:t>Frasso</a:t>
            </a:r>
            <a:r>
              <a:rPr lang="en-US" altLang="ko-KR" sz="1200" dirty="0">
                <a:solidFill>
                  <a:schemeClr val="bg1"/>
                </a:solidFill>
                <a:cs typeface="Arial" pitchFamily="34" charset="0"/>
              </a:rPr>
              <a:t>, N., </a:t>
            </a:r>
            <a:r>
              <a:rPr lang="en-US" altLang="ko-KR" sz="1200" dirty="0" err="1">
                <a:solidFill>
                  <a:schemeClr val="bg1"/>
                </a:solidFill>
                <a:cs typeface="Arial" pitchFamily="34" charset="0"/>
              </a:rPr>
              <a:t>Carpani</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Bregaglio</a:t>
            </a:r>
            <a:r>
              <a:rPr lang="en-US" altLang="ko-KR" sz="1200" dirty="0">
                <a:solidFill>
                  <a:schemeClr val="bg1"/>
                </a:solidFill>
                <a:cs typeface="Arial" pitchFamily="34" charset="0"/>
              </a:rPr>
              <a:t>, S., </a:t>
            </a:r>
            <a:r>
              <a:rPr lang="en-US" altLang="ko-KR" sz="1200" dirty="0" err="1">
                <a:solidFill>
                  <a:schemeClr val="bg1"/>
                </a:solidFill>
                <a:cs typeface="Arial" pitchFamily="34" charset="0"/>
              </a:rPr>
              <a:t>Acutis</a:t>
            </a:r>
            <a:r>
              <a:rPr lang="en-US" altLang="ko-KR" sz="1200" dirty="0">
                <a:solidFill>
                  <a:schemeClr val="bg1"/>
                </a:solidFill>
                <a:cs typeface="Arial" pitchFamily="34" charset="0"/>
              </a:rPr>
              <a:t>, M., </a:t>
            </a:r>
            <a:r>
              <a:rPr lang="en-US" altLang="ko-KR" sz="1200" dirty="0" err="1">
                <a:solidFill>
                  <a:schemeClr val="bg1"/>
                </a:solidFill>
                <a:cs typeface="Arial" pitchFamily="34" charset="0"/>
              </a:rPr>
              <a:t>Tubiello</a:t>
            </a:r>
            <a:r>
              <a:rPr lang="en-US" altLang="ko-KR" sz="1200" dirty="0">
                <a:solidFill>
                  <a:schemeClr val="bg1"/>
                </a:solidFill>
                <a:cs typeface="Arial" pitchFamily="34" charset="0"/>
              </a:rPr>
              <a:t>, F. N., &amp; Fernandes, E. (2013). A multi-approach software library for estimating crop suitability to environment. Computers and Electronics in Agriculture, 90. https://doi.org/10.1016/j.compag.2012.09.016</a:t>
            </a:r>
          </a:p>
          <a:p>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8B7A2893-9BCA-436F-8183-79AE4376B6A4}"/>
              </a:ext>
            </a:extLst>
          </p:cNvPr>
          <p:cNvSpPr/>
          <p:nvPr/>
        </p:nvSpPr>
        <p:spPr>
          <a:xfrm>
            <a:off x="2516778" y="2105297"/>
            <a:ext cx="7158445" cy="2647406"/>
          </a:xfrm>
          <a:prstGeom prst="frame">
            <a:avLst>
              <a:gd name="adj1" fmla="val 2631"/>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D205C176-8719-4D33-9847-3AEE0D3582B4}"/>
              </a:ext>
            </a:extLst>
          </p:cNvPr>
          <p:cNvSpPr txBox="1"/>
          <p:nvPr/>
        </p:nvSpPr>
        <p:spPr>
          <a:xfrm>
            <a:off x="4898070" y="2967335"/>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pic>
        <p:nvPicPr>
          <p:cNvPr id="11" name="Picture 10">
            <a:extLst>
              <a:ext uri="{FF2B5EF4-FFF2-40B4-BE49-F238E27FC236}">
                <a16:creationId xmlns:a16="http://schemas.microsoft.com/office/drawing/2014/main" id="{138A169A-5D7F-44A5-917C-9C11C9834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618" y="2576545"/>
            <a:ext cx="1162438" cy="1704910"/>
          </a:xfrm>
          <a:prstGeom prst="rect">
            <a:avLst/>
          </a:prstGeom>
        </p:spPr>
      </p:pic>
    </p:spTree>
    <p:extLst>
      <p:ext uri="{BB962C8B-B14F-4D97-AF65-F5344CB8AC3E}">
        <p14:creationId xmlns:p14="http://schemas.microsoft.com/office/powerpoint/2010/main" val="82165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592190" y="2644170"/>
            <a:ext cx="3522610" cy="1569660"/>
          </a:xfrm>
          <a:prstGeom prst="rect">
            <a:avLst/>
          </a:prstGeom>
          <a:noFill/>
        </p:spPr>
        <p:txBody>
          <a:bodyPr wrap="square" rtlCol="0">
            <a:spAutoFit/>
          </a:bodyPr>
          <a:lstStyle/>
          <a:p>
            <a:r>
              <a:rPr lang="en-US" altLang="ko-KR" sz="4800" b="1" dirty="0">
                <a:solidFill>
                  <a:schemeClr val="tx1">
                    <a:lumMod val="65000"/>
                    <a:lumOff val="35000"/>
                  </a:schemeClr>
                </a:solidFill>
                <a:latin typeface="+mj-lt"/>
                <a:cs typeface="Arial" pitchFamily="34" charset="0"/>
              </a:rPr>
              <a:t>SYSTEM </a:t>
            </a:r>
            <a:r>
              <a:rPr lang="en-US" altLang="ko-KR" sz="4800" b="1" dirty="0">
                <a:solidFill>
                  <a:schemeClr val="accent1"/>
                </a:solidFill>
                <a:latin typeface="+mj-lt"/>
                <a:cs typeface="Arial" pitchFamily="34" charset="0"/>
              </a:rPr>
              <a:t>DIAGRAMS</a:t>
            </a:r>
            <a:endParaRPr lang="en-US" altLang="ko-KR" sz="4800" b="1" dirty="0">
              <a:solidFill>
                <a:schemeClr val="tx1">
                  <a:lumMod val="65000"/>
                  <a:lumOff val="35000"/>
                </a:schemeClr>
              </a:solidFill>
              <a:latin typeface="+mj-lt"/>
              <a:cs typeface="Arial" pitchFamily="34" charset="0"/>
            </a:endParaRPr>
          </a:p>
        </p:txBody>
      </p:sp>
      <p:grpSp>
        <p:nvGrpSpPr>
          <p:cNvPr id="30" name="Group 29">
            <a:extLst>
              <a:ext uri="{FF2B5EF4-FFF2-40B4-BE49-F238E27FC236}">
                <a16:creationId xmlns:a16="http://schemas.microsoft.com/office/drawing/2014/main" id="{07D2DF24-D926-91EF-FD58-BE344AACCA61}"/>
              </a:ext>
            </a:extLst>
          </p:cNvPr>
          <p:cNvGrpSpPr/>
          <p:nvPr/>
        </p:nvGrpSpPr>
        <p:grpSpPr>
          <a:xfrm>
            <a:off x="4555027" y="951266"/>
            <a:ext cx="7218626" cy="4955468"/>
            <a:chOff x="4530964" y="730959"/>
            <a:chExt cx="7218626" cy="4955468"/>
          </a:xfrm>
        </p:grpSpPr>
        <p:pic>
          <p:nvPicPr>
            <p:cNvPr id="5" name="Picture 4">
              <a:extLst>
                <a:ext uri="{FF2B5EF4-FFF2-40B4-BE49-F238E27FC236}">
                  <a16:creationId xmlns:a16="http://schemas.microsoft.com/office/drawing/2014/main" id="{2885A0B4-72EC-B3AB-3BF7-5319DE3B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53" y="1847102"/>
              <a:ext cx="4745501" cy="1381753"/>
            </a:xfrm>
            <a:prstGeom prst="rect">
              <a:avLst/>
            </a:prstGeom>
          </p:spPr>
        </p:pic>
        <p:pic>
          <p:nvPicPr>
            <p:cNvPr id="9" name="Picture 8">
              <a:extLst>
                <a:ext uri="{FF2B5EF4-FFF2-40B4-BE49-F238E27FC236}">
                  <a16:creationId xmlns:a16="http://schemas.microsoft.com/office/drawing/2014/main" id="{6EC9B1C2-C568-E839-768A-F1BF25BD2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6" y="2418013"/>
              <a:ext cx="3777455" cy="2021974"/>
            </a:xfrm>
            <a:prstGeom prst="rect">
              <a:avLst/>
            </a:prstGeom>
          </p:spPr>
        </p:pic>
        <p:pic>
          <p:nvPicPr>
            <p:cNvPr id="12" name="Picture 11">
              <a:extLst>
                <a:ext uri="{FF2B5EF4-FFF2-40B4-BE49-F238E27FC236}">
                  <a16:creationId xmlns:a16="http://schemas.microsoft.com/office/drawing/2014/main" id="{DC671E5F-ECB7-3324-76D7-122E6D6DE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99" y="2872957"/>
              <a:ext cx="3426970" cy="1112085"/>
            </a:xfrm>
            <a:prstGeom prst="rect">
              <a:avLst/>
            </a:prstGeom>
          </p:spPr>
        </p:pic>
        <p:pic>
          <p:nvPicPr>
            <p:cNvPr id="14" name="Picture 13">
              <a:extLst>
                <a:ext uri="{FF2B5EF4-FFF2-40B4-BE49-F238E27FC236}">
                  <a16:creationId xmlns:a16="http://schemas.microsoft.com/office/drawing/2014/main" id="{05F82CD1-0DB1-CCA1-B2B4-163CE864C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363" y="1774658"/>
              <a:ext cx="2391641" cy="3308684"/>
            </a:xfrm>
            <a:prstGeom prst="rect">
              <a:avLst/>
            </a:prstGeom>
          </p:spPr>
        </p:pic>
        <p:pic>
          <p:nvPicPr>
            <p:cNvPr id="16" name="Picture 15">
              <a:extLst>
                <a:ext uri="{FF2B5EF4-FFF2-40B4-BE49-F238E27FC236}">
                  <a16:creationId xmlns:a16="http://schemas.microsoft.com/office/drawing/2014/main" id="{DF242080-451A-CA07-752A-697F19C29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492" y="1898734"/>
              <a:ext cx="2691383" cy="3060533"/>
            </a:xfrm>
            <a:prstGeom prst="rect">
              <a:avLst/>
            </a:prstGeom>
          </p:spPr>
        </p:pic>
        <p:pic>
          <p:nvPicPr>
            <p:cNvPr id="18" name="Picture 17">
              <a:extLst>
                <a:ext uri="{FF2B5EF4-FFF2-40B4-BE49-F238E27FC236}">
                  <a16:creationId xmlns:a16="http://schemas.microsoft.com/office/drawing/2014/main" id="{9B7BFCA6-ED68-D242-F89A-41F1E37AC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580" y="1774658"/>
              <a:ext cx="3265207" cy="3308684"/>
            </a:xfrm>
            <a:prstGeom prst="rect">
              <a:avLst/>
            </a:prstGeom>
          </p:spPr>
        </p:pic>
        <p:pic>
          <p:nvPicPr>
            <p:cNvPr id="20" name="Picture 19">
              <a:extLst>
                <a:ext uri="{FF2B5EF4-FFF2-40B4-BE49-F238E27FC236}">
                  <a16:creationId xmlns:a16="http://schemas.microsoft.com/office/drawing/2014/main" id="{3F313E1B-87C5-291C-D457-CD33D8C8B2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716007"/>
              <a:ext cx="3261463" cy="3308684"/>
            </a:xfrm>
            <a:prstGeom prst="rect">
              <a:avLst/>
            </a:prstGeom>
          </p:spPr>
        </p:pic>
        <p:pic>
          <p:nvPicPr>
            <p:cNvPr id="22" name="Picture 21">
              <a:extLst>
                <a:ext uri="{FF2B5EF4-FFF2-40B4-BE49-F238E27FC236}">
                  <a16:creationId xmlns:a16="http://schemas.microsoft.com/office/drawing/2014/main" id="{8D566BF7-075C-AAEB-1BDF-904B6D184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053" y="2977563"/>
              <a:ext cx="5538537" cy="2708864"/>
            </a:xfrm>
            <a:prstGeom prst="rect">
              <a:avLst/>
            </a:prstGeom>
          </p:spPr>
        </p:pic>
        <p:pic>
          <p:nvPicPr>
            <p:cNvPr id="24" name="Picture 23">
              <a:extLst>
                <a:ext uri="{FF2B5EF4-FFF2-40B4-BE49-F238E27FC236}">
                  <a16:creationId xmlns:a16="http://schemas.microsoft.com/office/drawing/2014/main" id="{9A8E83CA-2B8A-28CE-914A-C7A1B3052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222" y="2139992"/>
              <a:ext cx="2777922" cy="2578016"/>
            </a:xfrm>
            <a:prstGeom prst="rect">
              <a:avLst/>
            </a:prstGeom>
          </p:spPr>
        </p:pic>
        <p:pic>
          <p:nvPicPr>
            <p:cNvPr id="26" name="Picture 25">
              <a:extLst>
                <a:ext uri="{FF2B5EF4-FFF2-40B4-BE49-F238E27FC236}">
                  <a16:creationId xmlns:a16="http://schemas.microsoft.com/office/drawing/2014/main" id="{2D9E4B4D-FE09-19A7-0FD6-317F1D8948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0931" y="730959"/>
              <a:ext cx="2740359" cy="3308684"/>
            </a:xfrm>
            <a:prstGeom prst="rect">
              <a:avLst/>
            </a:prstGeom>
          </p:spPr>
        </p:pic>
        <p:pic>
          <p:nvPicPr>
            <p:cNvPr id="28" name="Picture 27">
              <a:extLst>
                <a:ext uri="{FF2B5EF4-FFF2-40B4-BE49-F238E27FC236}">
                  <a16:creationId xmlns:a16="http://schemas.microsoft.com/office/drawing/2014/main" id="{92FCFF14-D4AB-A091-D51D-F0C39959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5058" y="2906214"/>
              <a:ext cx="3898611" cy="2118477"/>
            </a:xfrm>
            <a:prstGeom prst="rect">
              <a:avLst/>
            </a:prstGeom>
          </p:spPr>
        </p:pic>
      </p:grpSp>
    </p:spTree>
    <p:extLst>
      <p:ext uri="{BB962C8B-B14F-4D97-AF65-F5344CB8AC3E}">
        <p14:creationId xmlns:p14="http://schemas.microsoft.com/office/powerpoint/2010/main" val="234562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0A9B36B-01D5-40F0-E4DF-EFCB0F87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23" y="1414223"/>
            <a:ext cx="10431439" cy="4803952"/>
          </a:xfrm>
          <a:prstGeom prst="rect">
            <a:avLst/>
          </a:prstGeom>
        </p:spPr>
      </p:pic>
      <p:sp>
        <p:nvSpPr>
          <p:cNvPr id="6" name="TextBox 5">
            <a:extLst>
              <a:ext uri="{FF2B5EF4-FFF2-40B4-BE49-F238E27FC236}">
                <a16:creationId xmlns:a16="http://schemas.microsoft.com/office/drawing/2014/main" id="{7EF3C3CE-0249-421D-A765-E28B52063377}"/>
              </a:ext>
            </a:extLst>
          </p:cNvPr>
          <p:cNvSpPr txBox="1"/>
          <p:nvPr/>
        </p:nvSpPr>
        <p:spPr>
          <a:xfrm>
            <a:off x="880280" y="1414223"/>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DESIGN OVERVIEW</a:t>
            </a:r>
          </a:p>
        </p:txBody>
      </p:sp>
    </p:spTree>
    <p:extLst>
      <p:ext uri="{BB962C8B-B14F-4D97-AF65-F5344CB8AC3E}">
        <p14:creationId xmlns:p14="http://schemas.microsoft.com/office/powerpoint/2010/main" val="189367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8326109" y="2767280"/>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USE CASE</a:t>
            </a:r>
          </a:p>
          <a:p>
            <a:r>
              <a:rPr lang="en-US" altLang="ko-KR" sz="4000" b="1" dirty="0">
                <a:solidFill>
                  <a:schemeClr val="tx1">
                    <a:lumMod val="65000"/>
                    <a:lumOff val="35000"/>
                  </a:schemeClr>
                </a:solidFill>
                <a:latin typeface="+mj-lt"/>
                <a:cs typeface="Arial" pitchFamily="34" charset="0"/>
              </a:rPr>
              <a:t>DIAGRAM</a:t>
            </a:r>
          </a:p>
        </p:txBody>
      </p:sp>
      <p:pic>
        <p:nvPicPr>
          <p:cNvPr id="3" name="Picture 2">
            <a:extLst>
              <a:ext uri="{FF2B5EF4-FFF2-40B4-BE49-F238E27FC236}">
                <a16:creationId xmlns:a16="http://schemas.microsoft.com/office/drawing/2014/main" id="{53634019-BDF2-BD46-05DC-CAFF3138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1" y="361883"/>
            <a:ext cx="7019925" cy="6134234"/>
          </a:xfrm>
          <a:prstGeom prst="rect">
            <a:avLst/>
          </a:prstGeom>
        </p:spPr>
      </p:pic>
    </p:spTree>
    <p:extLst>
      <p:ext uri="{BB962C8B-B14F-4D97-AF65-F5344CB8AC3E}">
        <p14:creationId xmlns:p14="http://schemas.microsoft.com/office/powerpoint/2010/main" val="238537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674703"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(Login)</a:t>
            </a:r>
          </a:p>
        </p:txBody>
      </p:sp>
      <p:pic>
        <p:nvPicPr>
          <p:cNvPr id="4" name="Picture 3">
            <a:extLst>
              <a:ext uri="{FF2B5EF4-FFF2-40B4-BE49-F238E27FC236}">
                <a16:creationId xmlns:a16="http://schemas.microsoft.com/office/drawing/2014/main" id="{E7956CB4-BEBF-0413-9CD0-F2BA1E0C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08" y="253999"/>
            <a:ext cx="6655289" cy="6350000"/>
          </a:xfrm>
          <a:prstGeom prst="rect">
            <a:avLst/>
          </a:prstGeom>
        </p:spPr>
      </p:pic>
    </p:spTree>
    <p:extLst>
      <p:ext uri="{BB962C8B-B14F-4D97-AF65-F5344CB8AC3E}">
        <p14:creationId xmlns:p14="http://schemas.microsoft.com/office/powerpoint/2010/main" val="415013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7917331" y="2582613"/>
            <a:ext cx="3522610" cy="1692771"/>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SEQUENCE</a:t>
            </a:r>
          </a:p>
          <a:p>
            <a:r>
              <a:rPr lang="en-US" altLang="ko-KR" sz="4000" b="1" dirty="0">
                <a:solidFill>
                  <a:schemeClr val="tx1">
                    <a:lumMod val="65000"/>
                    <a:lumOff val="35000"/>
                  </a:schemeClr>
                </a:solidFill>
                <a:latin typeface="+mj-lt"/>
                <a:cs typeface="Arial" pitchFamily="34" charset="0"/>
              </a:rPr>
              <a:t>DIAGRAM</a:t>
            </a:r>
          </a:p>
          <a:p>
            <a:r>
              <a:rPr lang="en-US" altLang="ko-KR" sz="2000" b="1" dirty="0">
                <a:solidFill>
                  <a:schemeClr val="accent1">
                    <a:lumMod val="75000"/>
                  </a:schemeClr>
                </a:solidFill>
                <a:latin typeface="+mj-lt"/>
                <a:cs typeface="Arial" pitchFamily="34" charset="0"/>
              </a:rPr>
              <a:t>(Prediction)</a:t>
            </a:r>
          </a:p>
        </p:txBody>
      </p:sp>
      <p:pic>
        <p:nvPicPr>
          <p:cNvPr id="3" name="Picture 2">
            <a:extLst>
              <a:ext uri="{FF2B5EF4-FFF2-40B4-BE49-F238E27FC236}">
                <a16:creationId xmlns:a16="http://schemas.microsoft.com/office/drawing/2014/main" id="{1C55BAEE-991A-A66E-2B9A-A3EC796D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0" y="471714"/>
            <a:ext cx="6191817" cy="5914571"/>
          </a:xfrm>
          <a:prstGeom prst="rect">
            <a:avLst/>
          </a:prstGeom>
        </p:spPr>
      </p:pic>
    </p:spTree>
    <p:extLst>
      <p:ext uri="{BB962C8B-B14F-4D97-AF65-F5344CB8AC3E}">
        <p14:creationId xmlns:p14="http://schemas.microsoft.com/office/powerpoint/2010/main" val="145302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F3C3CE-0249-421D-A765-E28B52063377}"/>
              </a:ext>
            </a:extLst>
          </p:cNvPr>
          <p:cNvSpPr txBox="1"/>
          <p:nvPr/>
        </p:nvSpPr>
        <p:spPr>
          <a:xfrm>
            <a:off x="1298817" y="2767279"/>
            <a:ext cx="3522610" cy="1323439"/>
          </a:xfrm>
          <a:prstGeom prst="rect">
            <a:avLst/>
          </a:prstGeom>
          <a:noFill/>
        </p:spPr>
        <p:txBody>
          <a:bodyPr wrap="square" rtlCol="0">
            <a:spAutoFit/>
          </a:bodyPr>
          <a:lstStyle/>
          <a:p>
            <a:r>
              <a:rPr lang="en-US" altLang="ko-KR" sz="4000" b="1" dirty="0">
                <a:solidFill>
                  <a:schemeClr val="tx1">
                    <a:lumMod val="65000"/>
                    <a:lumOff val="35000"/>
                  </a:schemeClr>
                </a:solidFill>
                <a:latin typeface="+mj-lt"/>
                <a:cs typeface="Arial" pitchFamily="34" charset="0"/>
              </a:rPr>
              <a:t>CLASS</a:t>
            </a:r>
          </a:p>
          <a:p>
            <a:r>
              <a:rPr lang="en-US" altLang="ko-KR" sz="4000" b="1" dirty="0">
                <a:solidFill>
                  <a:schemeClr val="tx1">
                    <a:lumMod val="65000"/>
                    <a:lumOff val="35000"/>
                  </a:schemeClr>
                </a:solidFill>
                <a:latin typeface="+mj-lt"/>
                <a:cs typeface="Arial" pitchFamily="34" charset="0"/>
              </a:rPr>
              <a:t>DIAGRAM</a:t>
            </a:r>
            <a:endParaRPr lang="en-US" altLang="ko-KR" sz="2000" b="1" dirty="0">
              <a:solidFill>
                <a:schemeClr val="accent1">
                  <a:lumMod val="75000"/>
                </a:schemeClr>
              </a:solidFill>
              <a:latin typeface="+mj-lt"/>
              <a:cs typeface="Arial" pitchFamily="34" charset="0"/>
            </a:endParaRPr>
          </a:p>
        </p:txBody>
      </p:sp>
      <p:pic>
        <p:nvPicPr>
          <p:cNvPr id="4" name="Picture 3">
            <a:extLst>
              <a:ext uri="{FF2B5EF4-FFF2-40B4-BE49-F238E27FC236}">
                <a16:creationId xmlns:a16="http://schemas.microsoft.com/office/drawing/2014/main" id="{7CD3EE8F-75EC-6D5E-B9F8-B46874114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421603"/>
            <a:ext cx="5290669" cy="6014793"/>
          </a:xfrm>
          <a:prstGeom prst="rect">
            <a:avLst/>
          </a:prstGeom>
        </p:spPr>
      </p:pic>
    </p:spTree>
    <p:extLst>
      <p:ext uri="{BB962C8B-B14F-4D97-AF65-F5344CB8AC3E}">
        <p14:creationId xmlns:p14="http://schemas.microsoft.com/office/powerpoint/2010/main" val="394609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8549E-6A62-A99F-1543-A909D5EACFC3}"/>
              </a:ext>
            </a:extLst>
          </p:cNvPr>
          <p:cNvSpPr>
            <a:spLocks noGrp="1"/>
          </p:cNvSpPr>
          <p:nvPr>
            <p:ph type="body" sz="quarter" idx="10"/>
          </p:nvPr>
        </p:nvSpPr>
        <p:spPr>
          <a:xfrm>
            <a:off x="309401" y="527269"/>
            <a:ext cx="11573197" cy="724247"/>
          </a:xfrm>
        </p:spPr>
        <p:txBody>
          <a:bodyPr/>
          <a:lstStyle/>
          <a:p>
            <a:r>
              <a:rPr lang="en-GB" dirty="0">
                <a:solidFill>
                  <a:schemeClr val="accent1">
                    <a:lumMod val="75000"/>
                  </a:schemeClr>
                </a:solidFill>
              </a:rPr>
              <a:t>IOT DEVICE COMPONENTS</a:t>
            </a:r>
          </a:p>
        </p:txBody>
      </p:sp>
      <p:grpSp>
        <p:nvGrpSpPr>
          <p:cNvPr id="9" name="Group 8">
            <a:extLst>
              <a:ext uri="{FF2B5EF4-FFF2-40B4-BE49-F238E27FC236}">
                <a16:creationId xmlns:a16="http://schemas.microsoft.com/office/drawing/2014/main" id="{174816A3-E1AA-C257-A294-7D7F81C2B805}"/>
              </a:ext>
            </a:extLst>
          </p:cNvPr>
          <p:cNvGrpSpPr/>
          <p:nvPr/>
        </p:nvGrpSpPr>
        <p:grpSpPr>
          <a:xfrm>
            <a:off x="4365260" y="3278760"/>
            <a:ext cx="3023616" cy="3041881"/>
            <a:chOff x="1302135" y="2127682"/>
            <a:chExt cx="3023616" cy="3041881"/>
          </a:xfrm>
        </p:grpSpPr>
        <p:pic>
          <p:nvPicPr>
            <p:cNvPr id="7" name="Picture 6" descr="A black device with several metal pins&#10;&#10;Description automatically generated with medium confidence">
              <a:extLst>
                <a:ext uri="{FF2B5EF4-FFF2-40B4-BE49-F238E27FC236}">
                  <a16:creationId xmlns:a16="http://schemas.microsoft.com/office/drawing/2014/main" id="{A0B74EA2-C1BE-67B3-8B58-E4ED1BA9D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65" y="2127682"/>
              <a:ext cx="2254956" cy="2254956"/>
            </a:xfrm>
            <a:prstGeom prst="rect">
              <a:avLst/>
            </a:prstGeom>
            <a:ln>
              <a:solidFill>
                <a:schemeClr val="tx1"/>
              </a:solidFill>
            </a:ln>
          </p:spPr>
        </p:pic>
        <p:sp>
          <p:nvSpPr>
            <p:cNvPr id="8" name="TextBox 7">
              <a:extLst>
                <a:ext uri="{FF2B5EF4-FFF2-40B4-BE49-F238E27FC236}">
                  <a16:creationId xmlns:a16="http://schemas.microsoft.com/office/drawing/2014/main" id="{DBD9AC83-90CF-35E6-9B52-C0645F93CAF6}"/>
                </a:ext>
              </a:extLst>
            </p:cNvPr>
            <p:cNvSpPr txBox="1"/>
            <p:nvPr/>
          </p:nvSpPr>
          <p:spPr>
            <a:xfrm>
              <a:off x="1302135" y="4523232"/>
              <a:ext cx="3023616" cy="646331"/>
            </a:xfrm>
            <a:prstGeom prst="rect">
              <a:avLst/>
            </a:prstGeom>
            <a:noFill/>
          </p:spPr>
          <p:txBody>
            <a:bodyPr wrap="square" rtlCol="0">
              <a:spAutoFit/>
            </a:bodyPr>
            <a:lstStyle/>
            <a:p>
              <a:pPr algn="ctr"/>
              <a:r>
                <a:rPr lang="en-GB" dirty="0"/>
                <a:t>Soil Moisture, Temperature, Humidity, PH, NPK Sensor </a:t>
              </a:r>
            </a:p>
          </p:txBody>
        </p:sp>
      </p:grpSp>
      <p:grpSp>
        <p:nvGrpSpPr>
          <p:cNvPr id="11" name="Group 10">
            <a:extLst>
              <a:ext uri="{FF2B5EF4-FFF2-40B4-BE49-F238E27FC236}">
                <a16:creationId xmlns:a16="http://schemas.microsoft.com/office/drawing/2014/main" id="{CE18DF9F-7D42-F032-064F-8FFB0BC7BD31}"/>
              </a:ext>
            </a:extLst>
          </p:cNvPr>
          <p:cNvGrpSpPr/>
          <p:nvPr/>
        </p:nvGrpSpPr>
        <p:grpSpPr>
          <a:xfrm>
            <a:off x="8288213" y="1757820"/>
            <a:ext cx="3023616" cy="2912649"/>
            <a:chOff x="4736688" y="1659082"/>
            <a:chExt cx="3023616" cy="2912649"/>
          </a:xfrm>
        </p:grpSpPr>
        <p:pic>
          <p:nvPicPr>
            <p:cNvPr id="1028" name="Picture 4">
              <a:extLst>
                <a:ext uri="{FF2B5EF4-FFF2-40B4-BE49-F238E27FC236}">
                  <a16:creationId xmlns:a16="http://schemas.microsoft.com/office/drawing/2014/main" id="{9B37D1D8-DDB8-82B5-4D32-ECFAB6430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992" y="1659082"/>
              <a:ext cx="2743008" cy="22549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2A09A4-129E-A863-9EE4-4C682F51498B}"/>
                </a:ext>
              </a:extLst>
            </p:cNvPr>
            <p:cNvSpPr txBox="1"/>
            <p:nvPr/>
          </p:nvSpPr>
          <p:spPr>
            <a:xfrm>
              <a:off x="4736688" y="4202399"/>
              <a:ext cx="3023616" cy="369332"/>
            </a:xfrm>
            <a:prstGeom prst="rect">
              <a:avLst/>
            </a:prstGeom>
            <a:noFill/>
          </p:spPr>
          <p:txBody>
            <a:bodyPr wrap="square" rtlCol="0">
              <a:spAutoFit/>
            </a:bodyPr>
            <a:lstStyle/>
            <a:p>
              <a:pPr algn="ctr"/>
              <a:r>
                <a:rPr lang="en-GB" dirty="0"/>
                <a:t>TTL to RS485 Adapter</a:t>
              </a:r>
            </a:p>
          </p:txBody>
        </p:sp>
      </p:grpSp>
      <p:grpSp>
        <p:nvGrpSpPr>
          <p:cNvPr id="13" name="Group 12">
            <a:extLst>
              <a:ext uri="{FF2B5EF4-FFF2-40B4-BE49-F238E27FC236}">
                <a16:creationId xmlns:a16="http://schemas.microsoft.com/office/drawing/2014/main" id="{ACA0F1E7-A517-20E9-C44C-FC32C9137AB2}"/>
              </a:ext>
            </a:extLst>
          </p:cNvPr>
          <p:cNvGrpSpPr/>
          <p:nvPr/>
        </p:nvGrpSpPr>
        <p:grpSpPr>
          <a:xfrm>
            <a:off x="442307" y="1757820"/>
            <a:ext cx="3023616" cy="3041881"/>
            <a:chOff x="442307" y="1757820"/>
            <a:chExt cx="3023616" cy="3041881"/>
          </a:xfrm>
        </p:grpSpPr>
        <p:pic>
          <p:nvPicPr>
            <p:cNvPr id="1030" name="Picture 6">
              <a:extLst>
                <a:ext uri="{FF2B5EF4-FFF2-40B4-BE49-F238E27FC236}">
                  <a16:creationId xmlns:a16="http://schemas.microsoft.com/office/drawing/2014/main" id="{EEB4642D-7B0D-B40B-D7AD-221341852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6" y="1757820"/>
              <a:ext cx="2991333" cy="2243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DF6480-B98F-CC48-36E4-59965DEFB15A}"/>
                </a:ext>
              </a:extLst>
            </p:cNvPr>
            <p:cNvSpPr txBox="1"/>
            <p:nvPr/>
          </p:nvSpPr>
          <p:spPr>
            <a:xfrm>
              <a:off x="442307" y="4153370"/>
              <a:ext cx="3023616" cy="646331"/>
            </a:xfrm>
            <a:prstGeom prst="rect">
              <a:avLst/>
            </a:prstGeom>
            <a:noFill/>
          </p:spPr>
          <p:txBody>
            <a:bodyPr wrap="square" rtlCol="0">
              <a:spAutoFit/>
            </a:bodyPr>
            <a:lstStyle/>
            <a:p>
              <a:pPr algn="ctr"/>
              <a:r>
                <a:rPr lang="en-GB" dirty="0" err="1"/>
                <a:t>NodeMCU</a:t>
              </a:r>
              <a:r>
                <a:rPr lang="en-GB" dirty="0"/>
                <a:t> V3 Wi-Fi Development Board</a:t>
              </a:r>
            </a:p>
          </p:txBody>
        </p:sp>
      </p:grpSp>
    </p:spTree>
    <p:extLst>
      <p:ext uri="{BB962C8B-B14F-4D97-AF65-F5344CB8AC3E}">
        <p14:creationId xmlns:p14="http://schemas.microsoft.com/office/powerpoint/2010/main" val="392643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3320</TotalTime>
  <Words>1149</Words>
  <Application>Microsoft Office PowerPoint</Application>
  <PresentationFormat>Widescreen</PresentationFormat>
  <Paragraphs>75</Paragraphs>
  <Slides>25</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25</vt:i4>
      </vt:variant>
    </vt:vector>
  </HeadingPairs>
  <TitlesOfParts>
    <vt:vector size="30"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Sahan Dinuka</cp:lastModifiedBy>
  <cp:revision>157</cp:revision>
  <dcterms:created xsi:type="dcterms:W3CDTF">2020-01-20T05:08:25Z</dcterms:created>
  <dcterms:modified xsi:type="dcterms:W3CDTF">2024-05-07T10:26:59Z</dcterms:modified>
</cp:coreProperties>
</file>